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  <p:sldMasterId id="2147483672" r:id="rId2"/>
  </p:sldMasterIdLst>
  <p:notesMasterIdLst>
    <p:notesMasterId r:id="rId28"/>
  </p:notesMasterIdLst>
  <p:sldIdLst>
    <p:sldId id="293" r:id="rId3"/>
    <p:sldId id="286" r:id="rId4"/>
    <p:sldId id="258" r:id="rId5"/>
    <p:sldId id="259" r:id="rId6"/>
    <p:sldId id="262" r:id="rId7"/>
    <p:sldId id="263" r:id="rId8"/>
    <p:sldId id="280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91" r:id="rId17"/>
    <p:sldId id="290" r:id="rId18"/>
    <p:sldId id="269" r:id="rId19"/>
    <p:sldId id="273" r:id="rId20"/>
    <p:sldId id="274" r:id="rId21"/>
    <p:sldId id="275" r:id="rId22"/>
    <p:sldId id="284" r:id="rId23"/>
    <p:sldId id="287" r:id="rId24"/>
    <p:sldId id="289" r:id="rId25"/>
    <p:sldId id="288" r:id="rId26"/>
    <p:sldId id="281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0A0A"/>
    <a:srgbClr val="470505"/>
    <a:srgbClr val="22CB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966" y="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219640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Словарное слово </a:t>
            </a:r>
            <a:r>
              <a:rPr lang="ru-RU" b="1" dirty="0" smtClean="0"/>
              <a:t>граммов!</a:t>
            </a:r>
            <a:endParaRPr b="1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 rt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 rt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 rt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 rt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200"/>
            </a:lvl1pPr>
            <a:lvl2pPr lvl="1" algn="ctr" rtl="0">
              <a:spcBef>
                <a:spcPts val="0"/>
              </a:spcBef>
              <a:buSzPct val="100000"/>
              <a:defRPr sz="4200"/>
            </a:lvl2pPr>
            <a:lvl3pPr lvl="2" algn="ctr" rtl="0">
              <a:spcBef>
                <a:spcPts val="0"/>
              </a:spcBef>
              <a:buSzPct val="100000"/>
              <a:defRPr sz="4200"/>
            </a:lvl3pPr>
            <a:lvl4pPr lvl="3" algn="ctr" rtl="0">
              <a:spcBef>
                <a:spcPts val="0"/>
              </a:spcBef>
              <a:buSzPct val="100000"/>
              <a:defRPr sz="4200"/>
            </a:lvl4pPr>
            <a:lvl5pPr lvl="4" algn="ctr" rtl="0">
              <a:spcBef>
                <a:spcPts val="0"/>
              </a:spcBef>
              <a:buSzPct val="100000"/>
              <a:defRPr sz="4200"/>
            </a:lvl5pPr>
            <a:lvl6pPr lvl="5" algn="ctr" rtl="0">
              <a:spcBef>
                <a:spcPts val="0"/>
              </a:spcBef>
              <a:buSzPct val="100000"/>
              <a:defRPr sz="4200"/>
            </a:lvl6pPr>
            <a:lvl7pPr lvl="6" algn="ctr" rtl="0">
              <a:spcBef>
                <a:spcPts val="0"/>
              </a:spcBef>
              <a:buSzPct val="100000"/>
              <a:defRPr sz="4200"/>
            </a:lvl7pPr>
            <a:lvl8pPr lvl="7" algn="ctr" rtl="0">
              <a:spcBef>
                <a:spcPts val="0"/>
              </a:spcBef>
              <a:buSzPct val="100000"/>
              <a:defRPr sz="4200"/>
            </a:lvl8pPr>
            <a:lvl9pPr lvl="8"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 rt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 rt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12000"/>
            </a:lvl1pPr>
            <a:lvl2pPr lvl="1" algn="ctr" rtl="0">
              <a:spcBef>
                <a:spcPts val="0"/>
              </a:spcBef>
              <a:buSzPct val="100000"/>
              <a:defRPr sz="12000"/>
            </a:lvl2pPr>
            <a:lvl3pPr lvl="2" algn="ctr" rtl="0">
              <a:spcBef>
                <a:spcPts val="0"/>
              </a:spcBef>
              <a:buSzPct val="100000"/>
              <a:defRPr sz="12000"/>
            </a:lvl3pPr>
            <a:lvl4pPr lvl="3" algn="ctr" rtl="0">
              <a:spcBef>
                <a:spcPts val="0"/>
              </a:spcBef>
              <a:buSzPct val="100000"/>
              <a:defRPr sz="12000"/>
            </a:lvl4pPr>
            <a:lvl5pPr lvl="4" algn="ctr" rtl="0">
              <a:spcBef>
                <a:spcPts val="0"/>
              </a:spcBef>
              <a:buSzPct val="100000"/>
              <a:defRPr sz="12000"/>
            </a:lvl5pPr>
            <a:lvl6pPr lvl="5" algn="ctr" rtl="0">
              <a:spcBef>
                <a:spcPts val="0"/>
              </a:spcBef>
              <a:buSzPct val="100000"/>
              <a:defRPr sz="12000"/>
            </a:lvl6pPr>
            <a:lvl7pPr lvl="6" algn="ctr" rtl="0">
              <a:spcBef>
                <a:spcPts val="0"/>
              </a:spcBef>
              <a:buSzPct val="100000"/>
              <a:defRPr sz="12000"/>
            </a:lvl7pPr>
            <a:lvl8pPr lvl="7" algn="ctr" rtl="0">
              <a:spcBef>
                <a:spcPts val="0"/>
              </a:spcBef>
              <a:buSzPct val="100000"/>
              <a:defRPr sz="12000"/>
            </a:lvl8pPr>
            <a:lvl9pPr lvl="8" algn="ctr" rtl="0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 rt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 rt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200"/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 rt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600"/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 rt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 rt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lvl="3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300">
                <a:solidFill>
                  <a:schemeClr val="dk1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ru" sz="1300">
              <a:solidFill>
                <a:schemeClr val="dk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hyperlink" Target="http://youtube.com/v/-JnM1V7VCpA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23478"/>
            <a:ext cx="8715436" cy="4176464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ru-RU" sz="4400" b="1" dirty="0" smtClean="0">
                <a:solidFill>
                  <a:schemeClr val="bg1"/>
                </a:solidFill>
                <a:latin typeface="Trebuchet MS" pitchFamily="34" charset="0"/>
              </a:rPr>
              <a:t>«Родительный падеж имён существительных множественного числа</a:t>
            </a:r>
            <a:r>
              <a:rPr lang="ru-RU" sz="4400" b="1" dirty="0" smtClean="0">
                <a:solidFill>
                  <a:schemeClr val="bg1"/>
                </a:solidFill>
                <a:latin typeface="Trebuchet MS" pitchFamily="34" charset="0"/>
              </a:rPr>
              <a:t>»</a:t>
            </a:r>
            <a:br>
              <a:rPr lang="ru-RU" sz="4400" b="1" dirty="0" smtClean="0">
                <a:solidFill>
                  <a:schemeClr val="bg1"/>
                </a:solidFill>
                <a:latin typeface="Trebuchet MS" pitchFamily="34" charset="0"/>
              </a:rPr>
            </a:br>
            <a:r>
              <a:rPr lang="ru-RU" sz="2800" dirty="0"/>
              <a:t>Подготовила учитель начальных классов МАОУ СОШ №12 имени </a:t>
            </a:r>
            <a:r>
              <a:rPr lang="ru-RU" sz="2800" dirty="0" err="1"/>
              <a:t>И.С.Лазаренко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Рожнова К.И.</a:t>
            </a:r>
            <a:br>
              <a:rPr lang="ru-RU" sz="2800" dirty="0"/>
            </a:br>
            <a:r>
              <a:rPr lang="ru-RU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Shape 219" descr="klipart-1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675" y="30475"/>
            <a:ext cx="8588726" cy="1464774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2357422" y="535800"/>
            <a:ext cx="6434028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4000" b="1" dirty="0">
                <a:solidFill>
                  <a:srgbClr val="CC0000"/>
                </a:solidFill>
              </a:rPr>
              <a:t>Проверим себя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3650225" y="1495250"/>
            <a:ext cx="1707900" cy="126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3000" b="1">
                <a:solidFill>
                  <a:srgbClr val="783F04"/>
                </a:solidFill>
              </a:rPr>
              <a:t>2 ряд</a:t>
            </a:r>
          </a:p>
          <a:p>
            <a:pPr lvl="0" rtl="0">
              <a:spcBef>
                <a:spcPts val="0"/>
              </a:spcBef>
              <a:buNone/>
            </a:pPr>
            <a:endParaRPr sz="4800">
              <a:solidFill>
                <a:srgbClr val="CC0000"/>
              </a:solidFill>
            </a:endParaRPr>
          </a:p>
        </p:txBody>
      </p:sp>
      <p:sp>
        <p:nvSpPr>
          <p:cNvPr id="222" name="Shape 222"/>
          <p:cNvSpPr/>
          <p:nvPr/>
        </p:nvSpPr>
        <p:spPr>
          <a:xfrm>
            <a:off x="1714480" y="2143122"/>
            <a:ext cx="5873760" cy="1895394"/>
          </a:xfrm>
          <a:prstGeom prst="cloud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ru" sz="2600" dirty="0">
                <a:solidFill>
                  <a:srgbClr val="783F04"/>
                </a:solidFill>
              </a:rPr>
              <a:t>Нет (чего?) </a:t>
            </a:r>
            <a:r>
              <a:rPr lang="ru" sz="2600" dirty="0" smtClean="0">
                <a:solidFill>
                  <a:srgbClr val="783F04"/>
                </a:solidFill>
              </a:rPr>
              <a:t>ноч</a:t>
            </a:r>
            <a:r>
              <a:rPr lang="ru" sz="2600" dirty="0" smtClean="0">
                <a:solidFill>
                  <a:srgbClr val="FF0000"/>
                </a:solidFill>
              </a:rPr>
              <a:t>ей</a:t>
            </a:r>
            <a:r>
              <a:rPr lang="ru" sz="2600" dirty="0" smtClean="0">
                <a:solidFill>
                  <a:srgbClr val="783F04"/>
                </a:solidFill>
              </a:rPr>
              <a:t>, площад</a:t>
            </a:r>
            <a:r>
              <a:rPr lang="ru" sz="2600" dirty="0" smtClean="0">
                <a:solidFill>
                  <a:srgbClr val="FF0000"/>
                </a:solidFill>
              </a:rPr>
              <a:t>ей</a:t>
            </a:r>
            <a:r>
              <a:rPr lang="ru" sz="2600" dirty="0" smtClean="0">
                <a:solidFill>
                  <a:srgbClr val="783F04"/>
                </a:solidFill>
              </a:rPr>
              <a:t>,зим,     улиц</a:t>
            </a:r>
            <a:r>
              <a:rPr lang="ru" sz="2600" dirty="0">
                <a:solidFill>
                  <a:srgbClr val="783F04"/>
                </a:solidFill>
              </a:rPr>
              <a:t>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714876" y="2214560"/>
            <a:ext cx="6365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Р.п.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71802" y="2928940"/>
            <a:ext cx="6365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Р.п.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14810" y="2928940"/>
            <a:ext cx="6365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Р.п.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29190" y="3500444"/>
            <a:ext cx="428625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215074" y="3429006"/>
            <a:ext cx="428625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500694" y="3000378"/>
            <a:ext cx="6365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Р.п.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 animBg="1"/>
      <p:bldP spid="13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Shape 227" descr="klipart-1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675" y="30475"/>
            <a:ext cx="8588726" cy="1464774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2762075" y="535800"/>
            <a:ext cx="60294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3600" b="1" dirty="0">
                <a:solidFill>
                  <a:srgbClr val="CC0000"/>
                </a:solidFill>
              </a:rPr>
              <a:t>Проверим себя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3718550" y="1495250"/>
            <a:ext cx="1415100" cy="126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3000" b="1">
                <a:solidFill>
                  <a:srgbClr val="783F04"/>
                </a:solidFill>
              </a:rPr>
              <a:t>3 ряд</a:t>
            </a:r>
          </a:p>
          <a:p>
            <a:pPr lvl="0" rtl="0">
              <a:spcBef>
                <a:spcPts val="0"/>
              </a:spcBef>
              <a:buNone/>
            </a:pPr>
            <a:endParaRPr sz="4800">
              <a:solidFill>
                <a:srgbClr val="CC0000"/>
              </a:solidFill>
            </a:endParaRPr>
          </a:p>
        </p:txBody>
      </p:sp>
      <p:sp>
        <p:nvSpPr>
          <p:cNvPr id="230" name="Shape 230"/>
          <p:cNvSpPr/>
          <p:nvPr/>
        </p:nvSpPr>
        <p:spPr>
          <a:xfrm>
            <a:off x="1428728" y="2857502"/>
            <a:ext cx="6000792" cy="2038340"/>
          </a:xfrm>
          <a:prstGeom prst="cloud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ru" sz="2600" dirty="0" smtClean="0">
                <a:solidFill>
                  <a:srgbClr val="783F04"/>
                </a:solidFill>
              </a:rPr>
              <a:t>   Нет </a:t>
            </a:r>
            <a:r>
              <a:rPr lang="ru" sz="2600" dirty="0">
                <a:solidFill>
                  <a:srgbClr val="783F04"/>
                </a:solidFill>
              </a:rPr>
              <a:t>(чего?) </a:t>
            </a:r>
            <a:r>
              <a:rPr lang="ru" sz="2600" dirty="0" smtClean="0">
                <a:solidFill>
                  <a:srgbClr val="783F04"/>
                </a:solidFill>
              </a:rPr>
              <a:t>облак</a:t>
            </a:r>
            <a:r>
              <a:rPr lang="ru" sz="2600" dirty="0" smtClean="0">
                <a:solidFill>
                  <a:srgbClr val="FF0000"/>
                </a:solidFill>
              </a:rPr>
              <a:t>ов</a:t>
            </a:r>
            <a:r>
              <a:rPr lang="ru" sz="2600" dirty="0" smtClean="0">
                <a:solidFill>
                  <a:srgbClr val="783F04"/>
                </a:solidFill>
              </a:rPr>
              <a:t>,     пол</a:t>
            </a:r>
            <a:r>
              <a:rPr lang="ru" sz="2600" dirty="0" smtClean="0">
                <a:solidFill>
                  <a:srgbClr val="FF0000"/>
                </a:solidFill>
              </a:rPr>
              <a:t>ей</a:t>
            </a:r>
            <a:r>
              <a:rPr lang="ru" sz="2600" dirty="0">
                <a:solidFill>
                  <a:srgbClr val="783F04"/>
                </a:solidFill>
              </a:rPr>
              <a:t>,  </a:t>
            </a:r>
            <a:r>
              <a:rPr lang="ru" sz="2600" dirty="0" smtClean="0">
                <a:solidFill>
                  <a:srgbClr val="783F04"/>
                </a:solidFill>
              </a:rPr>
              <a:t>мор</a:t>
            </a:r>
            <a:r>
              <a:rPr lang="ru" sz="2600" dirty="0" smtClean="0">
                <a:solidFill>
                  <a:srgbClr val="FF0000"/>
                </a:solidFill>
              </a:rPr>
              <a:t>ей</a:t>
            </a:r>
            <a:r>
              <a:rPr lang="ru" sz="2600" dirty="0" smtClean="0">
                <a:solidFill>
                  <a:srgbClr val="783F04"/>
                </a:solidFill>
              </a:rPr>
              <a:t>  деревь</a:t>
            </a:r>
            <a:r>
              <a:rPr lang="ru" sz="2600" dirty="0" smtClean="0">
                <a:solidFill>
                  <a:srgbClr val="FF0000"/>
                </a:solidFill>
              </a:rPr>
              <a:t>ев</a:t>
            </a:r>
            <a:r>
              <a:rPr lang="ru" sz="2600" dirty="0">
                <a:solidFill>
                  <a:srgbClr val="783F04"/>
                </a:solidFill>
              </a:rPr>
              <a:t>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57752" y="2714626"/>
            <a:ext cx="99377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Р.п.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00364" y="3357568"/>
            <a:ext cx="6365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Р.п.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071934" y="3357568"/>
            <a:ext cx="6429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Р.п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428992" y="3929072"/>
            <a:ext cx="779464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Р.п.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Shape 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8728" y="428610"/>
            <a:ext cx="6572296" cy="4500594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Shape 247" descr="klipart-1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675" y="30475"/>
            <a:ext cx="8588726" cy="1464774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270750" y="535787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3000" b="1" dirty="0">
                <a:solidFill>
                  <a:srgbClr val="B45F06"/>
                </a:solidFill>
              </a:rPr>
              <a:t>Физминутка “Зимняя сказка”</a:t>
            </a:r>
          </a:p>
        </p:txBody>
      </p:sp>
      <p:sp>
        <p:nvSpPr>
          <p:cNvPr id="249" name="Shape 249">
            <a:hlinkClick r:id="rId4"/>
          </p:cNvPr>
          <p:cNvSpPr/>
          <p:nvPr/>
        </p:nvSpPr>
        <p:spPr>
          <a:xfrm>
            <a:off x="2030075" y="1495250"/>
            <a:ext cx="4782375" cy="3419524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Shape 254" descr="klipart-1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750" y="0"/>
            <a:ext cx="8588726" cy="1643056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2214546" y="571486"/>
            <a:ext cx="6072230" cy="53716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SzPct val="36666"/>
            </a:pPr>
            <a:r>
              <a:rPr lang="ru-RU" sz="3200" b="1" dirty="0" smtClean="0">
                <a:solidFill>
                  <a:srgbClr val="970A0A"/>
                </a:solidFill>
              </a:rPr>
              <a:t>Покормите птиц зимой!</a:t>
            </a:r>
            <a:br>
              <a:rPr lang="ru-RU" sz="3200" b="1" dirty="0" smtClean="0">
                <a:solidFill>
                  <a:srgbClr val="970A0A"/>
                </a:solidFill>
              </a:rPr>
            </a:br>
            <a:endParaRPr sz="3000" b="1">
              <a:solidFill>
                <a:srgbClr val="970A0A"/>
              </a:solidFill>
            </a:endParaRPr>
          </a:p>
        </p:txBody>
      </p:sp>
      <p:sp>
        <p:nvSpPr>
          <p:cNvPr id="257" name="Shape 257"/>
          <p:cNvSpPr/>
          <p:nvPr/>
        </p:nvSpPr>
        <p:spPr>
          <a:xfrm>
            <a:off x="4786314" y="1785932"/>
            <a:ext cx="4093576" cy="2869500"/>
          </a:xfrm>
          <a:prstGeom prst="flowChartAlternateProcess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8" name="Shape 258"/>
          <p:cNvSpPr txBox="1"/>
          <p:nvPr/>
        </p:nvSpPr>
        <p:spPr>
          <a:xfrm>
            <a:off x="4786314" y="1714494"/>
            <a:ext cx="4143404" cy="26992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ru" sz="2200" i="1" dirty="0">
                <a:solidFill>
                  <a:srgbClr val="B45F06"/>
                </a:solidFill>
              </a:rPr>
              <a:t>Ребята развесили кормушки на ветвях берез,  осин, елей и насыпали туда </a:t>
            </a:r>
            <a:r>
              <a:rPr lang="ru" sz="2200" i="1" dirty="0" smtClean="0">
                <a:solidFill>
                  <a:srgbClr val="B45F06"/>
                </a:solidFill>
              </a:rPr>
              <a:t>несколько граммов ягод</a:t>
            </a:r>
            <a:r>
              <a:rPr lang="ru" sz="2200" i="1" dirty="0">
                <a:solidFill>
                  <a:srgbClr val="B45F06"/>
                </a:solidFill>
              </a:rPr>
              <a:t>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" name="Shape 265" descr="дом птиц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20" y="1785932"/>
            <a:ext cx="3768259" cy="2955604"/>
          </a:xfrm>
          <a:prstGeom prst="round2SameRect">
            <a:avLst>
              <a:gd name="adj1" fmla="val 16667"/>
              <a:gd name="adj2" fmla="val 0"/>
            </a:avLst>
          </a:prstGeom>
          <a:noFill/>
          <a:ln w="19050" cap="flat" cmpd="sng">
            <a:solidFill>
              <a:srgbClr val="B45F06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8"/>
            <a:ext cx="8715436" cy="874867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Алгоритм распознавания падежа </a:t>
            </a:r>
            <a:br>
              <a:rPr lang="ru-RU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имени существительного.</a:t>
            </a:r>
            <a:endParaRPr lang="ru-RU" i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1152474"/>
            <a:ext cx="8520600" cy="3633853"/>
          </a:xfrm>
        </p:spPr>
        <p:txBody>
          <a:bodyPr/>
          <a:lstStyle/>
          <a:p>
            <a:pPr lvl="0"/>
            <a:r>
              <a:rPr lang="ru-RU" sz="2200" b="1" dirty="0" smtClean="0">
                <a:solidFill>
                  <a:schemeClr val="bg1"/>
                </a:solidFill>
              </a:rPr>
              <a:t>1.Найду слово - командир.</a:t>
            </a:r>
          </a:p>
          <a:p>
            <a:pPr lvl="0"/>
            <a:r>
              <a:rPr lang="ru-RU" sz="2200" b="1" dirty="0" smtClean="0">
                <a:solidFill>
                  <a:schemeClr val="bg1"/>
                </a:solidFill>
              </a:rPr>
              <a:t>2.Задам от него вопрос к слову - солдату. </a:t>
            </a:r>
          </a:p>
          <a:p>
            <a:pPr lvl="0"/>
            <a:r>
              <a:rPr lang="ru-RU" sz="2200" b="1" dirty="0" smtClean="0">
                <a:solidFill>
                  <a:schemeClr val="bg1"/>
                </a:solidFill>
              </a:rPr>
              <a:t>3.Посмотрю на предлог, если есть.</a:t>
            </a:r>
          </a:p>
          <a:p>
            <a:pPr lvl="0"/>
            <a:r>
              <a:rPr lang="ru-RU" sz="2200" b="1" dirty="0" smtClean="0">
                <a:solidFill>
                  <a:schemeClr val="bg1"/>
                </a:solidFill>
              </a:rPr>
              <a:t>4.Выберу падеж</a:t>
            </a:r>
            <a:r>
              <a:rPr lang="ru-RU" sz="2200" b="1" i="1" dirty="0" smtClean="0">
                <a:solidFill>
                  <a:schemeClr val="bg1"/>
                </a:solidFill>
              </a:rPr>
              <a:t>.</a:t>
            </a:r>
            <a:endParaRPr lang="ru-RU" sz="2200" b="1" dirty="0" smtClean="0">
              <a:solidFill>
                <a:schemeClr val="bg1"/>
              </a:solidFill>
            </a:endParaRPr>
          </a:p>
          <a:p>
            <a:pPr lvl="0"/>
            <a:r>
              <a:rPr lang="ru-RU" sz="2200" b="1" i="1" dirty="0" smtClean="0">
                <a:solidFill>
                  <a:schemeClr val="bg1"/>
                </a:solidFill>
              </a:rPr>
              <a:t>5.Вспомню окончания </a:t>
            </a:r>
            <a:r>
              <a:rPr lang="ru-RU" sz="2200" b="1" dirty="0" smtClean="0">
                <a:solidFill>
                  <a:schemeClr val="bg1"/>
                </a:solidFill>
              </a:rPr>
              <a:t>имён существительных в родительном падеже во множественном числе , учитывая род.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Shape 254" descr="klipart-1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750" y="46412"/>
            <a:ext cx="8588726" cy="1464774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1785918" y="500048"/>
            <a:ext cx="7000924" cy="60860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SzPct val="36666"/>
            </a:pPr>
            <a:endParaRPr sz="3000" b="1">
              <a:solidFill>
                <a:srgbClr val="85200C"/>
              </a:solidFill>
              <a:latin typeface="+mn-lt"/>
            </a:endParaRPr>
          </a:p>
        </p:txBody>
      </p:sp>
      <p:sp>
        <p:nvSpPr>
          <p:cNvPr id="257" name="Shape 257"/>
          <p:cNvSpPr/>
          <p:nvPr/>
        </p:nvSpPr>
        <p:spPr>
          <a:xfrm>
            <a:off x="4357686" y="1500180"/>
            <a:ext cx="4786314" cy="3328150"/>
          </a:xfrm>
          <a:prstGeom prst="flowChartAlternateProcess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8" name="Shape 258"/>
          <p:cNvSpPr txBox="1"/>
          <p:nvPr/>
        </p:nvSpPr>
        <p:spPr>
          <a:xfrm>
            <a:off x="4429124" y="1928808"/>
            <a:ext cx="4429156" cy="28575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buClr>
                <a:schemeClr val="dk1"/>
              </a:buClr>
              <a:buSzPct val="45833"/>
            </a:pPr>
            <a:r>
              <a:rPr lang="ru" sz="2400" i="1" dirty="0">
                <a:solidFill>
                  <a:srgbClr val="B45F06"/>
                </a:solidFill>
              </a:rPr>
              <a:t>Ребята развесили кормушки на ветвях берез,  </a:t>
            </a:r>
            <a:r>
              <a:rPr lang="ru" sz="2400" i="1" dirty="0" smtClean="0">
                <a:solidFill>
                  <a:srgbClr val="B45F06"/>
                </a:solidFill>
              </a:rPr>
              <a:t>    осин,      ел</a:t>
            </a:r>
            <a:r>
              <a:rPr lang="ru" sz="2400" i="1" dirty="0" smtClean="0">
                <a:solidFill>
                  <a:srgbClr val="FF0000"/>
                </a:solidFill>
              </a:rPr>
              <a:t>ей</a:t>
            </a:r>
            <a:r>
              <a:rPr lang="ru" sz="2400" i="1" dirty="0" smtClean="0">
                <a:solidFill>
                  <a:srgbClr val="B45F06"/>
                </a:solidFill>
              </a:rPr>
              <a:t>      и </a:t>
            </a:r>
            <a:r>
              <a:rPr lang="ru" sz="2400" i="1" dirty="0">
                <a:solidFill>
                  <a:srgbClr val="B45F06"/>
                </a:solidFill>
              </a:rPr>
              <a:t>насыпали </a:t>
            </a:r>
            <a:r>
              <a:rPr lang="ru" sz="2400" i="1" dirty="0" smtClean="0">
                <a:solidFill>
                  <a:srgbClr val="B45F06"/>
                </a:solidFill>
              </a:rPr>
              <a:t>туда и несколько грамм</a:t>
            </a:r>
            <a:r>
              <a:rPr lang="ru" sz="2400" i="1" dirty="0" smtClean="0">
                <a:solidFill>
                  <a:srgbClr val="FF0000"/>
                </a:solidFill>
              </a:rPr>
              <a:t>ов</a:t>
            </a:r>
            <a:r>
              <a:rPr lang="ru" sz="2400" i="1" dirty="0" smtClean="0">
                <a:solidFill>
                  <a:srgbClr val="B45F06"/>
                </a:solidFill>
              </a:rPr>
              <a:t>   ягод</a:t>
            </a:r>
            <a:r>
              <a:rPr lang="ru" sz="2400" i="1" dirty="0">
                <a:solidFill>
                  <a:srgbClr val="B45F06"/>
                </a:solidFill>
              </a:rPr>
              <a:t>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" name="Shape 265" descr="дом птиц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20" y="1785932"/>
            <a:ext cx="3768259" cy="2955604"/>
          </a:xfrm>
          <a:prstGeom prst="round2SameRect">
            <a:avLst>
              <a:gd name="adj1" fmla="val 16667"/>
              <a:gd name="adj2" fmla="val 0"/>
            </a:avLst>
          </a:prstGeom>
          <a:noFill/>
          <a:ln w="19050" cap="flat" cmpd="sng">
            <a:solidFill>
              <a:srgbClr val="B45F06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00628" y="2857502"/>
            <a:ext cx="6365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Р.п.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500958" y="2357436"/>
            <a:ext cx="6365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Р.п.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215074" y="2357436"/>
            <a:ext cx="636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Р.п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643834" y="3429006"/>
            <a:ext cx="636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Р.п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15338" y="3857634"/>
            <a:ext cx="428625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286776" y="2786064"/>
            <a:ext cx="428628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000892" y="2714626"/>
            <a:ext cx="428628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Shape 240" descr="klipart-1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675" y="30475"/>
            <a:ext cx="8588726" cy="1464774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2910500" y="476512"/>
            <a:ext cx="51843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7500"/>
              <a:buFont typeface="Arial"/>
              <a:buNone/>
            </a:pPr>
            <a:r>
              <a:rPr lang="ru" sz="3600" b="1" dirty="0">
                <a:solidFill>
                  <a:srgbClr val="FF0000"/>
                </a:solidFill>
              </a:rPr>
              <a:t>Запомнить!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x="658450" y="0"/>
            <a:ext cx="8378400" cy="49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000">
              <a:solidFill>
                <a:srgbClr val="CC00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3000">
              <a:solidFill>
                <a:srgbClr val="CC00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3000">
              <a:solidFill>
                <a:srgbClr val="CC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ru" sz="2600" dirty="0">
                <a:solidFill>
                  <a:srgbClr val="783F04"/>
                </a:solidFill>
              </a:rPr>
              <a:t>1.</a:t>
            </a:r>
            <a:r>
              <a:rPr lang="ru" sz="2600" b="1" dirty="0">
                <a:solidFill>
                  <a:srgbClr val="CC0000"/>
                </a:solidFill>
              </a:rPr>
              <a:t>Названия овощей,фруктов:</a:t>
            </a:r>
            <a:r>
              <a:rPr lang="ru" sz="2600" b="1" i="1" dirty="0">
                <a:solidFill>
                  <a:srgbClr val="783F04"/>
                </a:solidFill>
              </a:rPr>
              <a:t>огурц</a:t>
            </a:r>
            <a:r>
              <a:rPr lang="ru" sz="2600" b="1" i="1" dirty="0">
                <a:solidFill>
                  <a:srgbClr val="38761D"/>
                </a:solidFill>
              </a:rPr>
              <a:t>ов</a:t>
            </a:r>
            <a:r>
              <a:rPr lang="ru" sz="2600" b="1" i="1" dirty="0">
                <a:solidFill>
                  <a:srgbClr val="783F04"/>
                </a:solidFill>
              </a:rPr>
              <a:t>, мандарин</a:t>
            </a:r>
            <a:r>
              <a:rPr lang="ru" sz="2600" b="1" i="1" dirty="0">
                <a:solidFill>
                  <a:srgbClr val="38761D"/>
                </a:solidFill>
              </a:rPr>
              <a:t>ов,</a:t>
            </a:r>
            <a:r>
              <a:rPr lang="ru" sz="2600" b="1" i="1" dirty="0">
                <a:solidFill>
                  <a:schemeClr val="dk1"/>
                </a:solidFill>
              </a:rPr>
              <a:t> </a:t>
            </a:r>
            <a:r>
              <a:rPr lang="ru" sz="2600" b="1" i="1" dirty="0">
                <a:solidFill>
                  <a:srgbClr val="783F04"/>
                </a:solidFill>
              </a:rPr>
              <a:t>банан</a:t>
            </a:r>
            <a:r>
              <a:rPr lang="ru" sz="2600" b="1" i="1" dirty="0">
                <a:solidFill>
                  <a:srgbClr val="38761D"/>
                </a:solidFill>
              </a:rPr>
              <a:t>ов</a:t>
            </a:r>
            <a:r>
              <a:rPr lang="ru" sz="2600" b="1" i="1" dirty="0">
                <a:solidFill>
                  <a:srgbClr val="783F04"/>
                </a:solidFill>
              </a:rPr>
              <a:t>- </a:t>
            </a:r>
            <a:r>
              <a:rPr lang="ru" sz="2600" b="1" i="1" dirty="0">
                <a:solidFill>
                  <a:srgbClr val="38761D"/>
                </a:solidFill>
              </a:rPr>
              <a:t>ов</a:t>
            </a:r>
            <a:r>
              <a:rPr lang="ru" sz="2600" b="1" i="1" dirty="0">
                <a:solidFill>
                  <a:srgbClr val="783F04"/>
                </a:solidFill>
              </a:rPr>
              <a:t>, но яблок, гранат</a:t>
            </a:r>
            <a:r>
              <a:rPr lang="ru" sz="2600" b="1" dirty="0">
                <a:solidFill>
                  <a:srgbClr val="783F04"/>
                </a:solidFill>
              </a:rPr>
              <a:t>.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2600" dirty="0">
                <a:solidFill>
                  <a:srgbClr val="783F04"/>
                </a:solidFill>
              </a:rPr>
              <a:t>2.</a:t>
            </a:r>
            <a:r>
              <a:rPr lang="ru" sz="2600" b="1" dirty="0">
                <a:solidFill>
                  <a:srgbClr val="CC0000"/>
                </a:solidFill>
              </a:rPr>
              <a:t>Пара</a:t>
            </a:r>
            <a:r>
              <a:rPr lang="ru" sz="2600" dirty="0">
                <a:solidFill>
                  <a:schemeClr val="dk1"/>
                </a:solidFill>
              </a:rPr>
              <a:t> </a:t>
            </a:r>
            <a:r>
              <a:rPr lang="ru" sz="2600" b="1" i="1" dirty="0">
                <a:solidFill>
                  <a:srgbClr val="783F04"/>
                </a:solidFill>
              </a:rPr>
              <a:t>сапог, кед, чулок, ботинок, валенок, туфель, варежек, перчаток-</a:t>
            </a:r>
            <a:r>
              <a:rPr lang="ru" sz="2600" b="1" i="1" dirty="0">
                <a:solidFill>
                  <a:schemeClr val="dk1"/>
                </a:solidFill>
              </a:rPr>
              <a:t> </a:t>
            </a:r>
            <a:r>
              <a:rPr lang="ru" sz="2600" b="1" i="1" dirty="0">
                <a:solidFill>
                  <a:srgbClr val="38761D"/>
                </a:solidFill>
              </a:rPr>
              <a:t>нулевое окончание</a:t>
            </a:r>
            <a:r>
              <a:rPr lang="ru" sz="2600" b="1" i="1" dirty="0">
                <a:solidFill>
                  <a:srgbClr val="783F04"/>
                </a:solidFill>
              </a:rPr>
              <a:t>,</a:t>
            </a:r>
            <a:r>
              <a:rPr lang="ru" sz="2600" b="1" i="1" dirty="0">
                <a:solidFill>
                  <a:schemeClr val="dk1"/>
                </a:solidFill>
              </a:rPr>
              <a:t> </a:t>
            </a:r>
            <a:r>
              <a:rPr lang="ru" sz="2600" b="1" i="1" dirty="0">
                <a:solidFill>
                  <a:srgbClr val="783F04"/>
                </a:solidFill>
              </a:rPr>
              <a:t>но носк</a:t>
            </a:r>
            <a:r>
              <a:rPr lang="ru" sz="2600" b="1" i="1" dirty="0">
                <a:solidFill>
                  <a:srgbClr val="38761D"/>
                </a:solidFill>
              </a:rPr>
              <a:t>ов- ов</a:t>
            </a:r>
            <a:r>
              <a:rPr lang="ru" sz="2600" b="1" i="1" dirty="0">
                <a:solidFill>
                  <a:srgbClr val="783F04"/>
                </a:solidFill>
              </a:rPr>
              <a:t>)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2600" dirty="0">
                <a:solidFill>
                  <a:srgbClr val="783F04"/>
                </a:solidFill>
              </a:rPr>
              <a:t>3.</a:t>
            </a:r>
            <a:r>
              <a:rPr lang="ru" sz="2600" b="1" dirty="0">
                <a:solidFill>
                  <a:srgbClr val="CC0000"/>
                </a:solidFill>
              </a:rPr>
              <a:t>Названия народов</a:t>
            </a:r>
            <a:r>
              <a:rPr lang="ru" sz="2600" dirty="0">
                <a:solidFill>
                  <a:srgbClr val="783F04"/>
                </a:solidFill>
              </a:rPr>
              <a:t>:</a:t>
            </a:r>
            <a:r>
              <a:rPr lang="ru" sz="2600" b="1" i="1" dirty="0">
                <a:solidFill>
                  <a:srgbClr val="783F04"/>
                </a:solidFill>
              </a:rPr>
              <a:t>монгол</a:t>
            </a:r>
            <a:r>
              <a:rPr lang="ru" sz="2600" b="1" i="1" dirty="0">
                <a:solidFill>
                  <a:srgbClr val="38761D"/>
                </a:solidFill>
              </a:rPr>
              <a:t>ов</a:t>
            </a:r>
            <a:r>
              <a:rPr lang="ru" sz="2600" b="1" i="1" dirty="0">
                <a:solidFill>
                  <a:srgbClr val="783F04"/>
                </a:solidFill>
              </a:rPr>
              <a:t>, таджик</a:t>
            </a:r>
            <a:r>
              <a:rPr lang="ru" sz="2600" b="1" i="1" dirty="0">
                <a:solidFill>
                  <a:srgbClr val="38761D"/>
                </a:solidFill>
              </a:rPr>
              <a:t>ов</a:t>
            </a:r>
            <a:r>
              <a:rPr lang="ru" sz="2600" b="1" i="1" dirty="0">
                <a:solidFill>
                  <a:srgbClr val="783F04"/>
                </a:solidFill>
              </a:rPr>
              <a:t>,</a:t>
            </a:r>
            <a:r>
              <a:rPr lang="ru" sz="2600" b="1" i="1" dirty="0">
                <a:solidFill>
                  <a:schemeClr val="dk1"/>
                </a:solidFill>
              </a:rPr>
              <a:t> </a:t>
            </a:r>
            <a:r>
              <a:rPr lang="ru" sz="2600" b="1" i="1" dirty="0">
                <a:solidFill>
                  <a:srgbClr val="783F04"/>
                </a:solidFill>
              </a:rPr>
              <a:t>татар</a:t>
            </a:r>
            <a:r>
              <a:rPr lang="ru" sz="2600" b="1" i="1" dirty="0">
                <a:solidFill>
                  <a:srgbClr val="38761D"/>
                </a:solidFill>
              </a:rPr>
              <a:t>ов -ов</a:t>
            </a:r>
            <a:r>
              <a:rPr lang="ru" sz="2600" b="1" i="1" dirty="0">
                <a:solidFill>
                  <a:srgbClr val="783F04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785786" y="0"/>
            <a:ext cx="8143932" cy="68857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000" u="sng" dirty="0">
                <a:solidFill>
                  <a:schemeClr val="bg1"/>
                </a:solidFill>
                <a:latin typeface="+mn-lt"/>
              </a:rPr>
              <a:t>Отметь знаком “+”</a:t>
            </a:r>
            <a:r>
              <a:rPr lang="ru" sz="2000" dirty="0">
                <a:solidFill>
                  <a:schemeClr val="bg1"/>
                </a:solidFill>
                <a:latin typeface="+mn-lt"/>
              </a:rPr>
              <a:t> имена существительные, которые в родительном падеже множественного числа имеют </a:t>
            </a:r>
            <a:r>
              <a:rPr lang="ru" sz="2000" u="sng" dirty="0">
                <a:solidFill>
                  <a:schemeClr val="bg1"/>
                </a:solidFill>
                <a:latin typeface="+mn-lt"/>
              </a:rPr>
              <a:t>нулевое </a:t>
            </a:r>
            <a:r>
              <a:rPr lang="ru" sz="2000" u="sng" dirty="0" smtClean="0">
                <a:solidFill>
                  <a:schemeClr val="bg1"/>
                </a:solidFill>
                <a:latin typeface="+mn-lt"/>
              </a:rPr>
              <a:t>окончание</a:t>
            </a:r>
            <a:r>
              <a:rPr lang="ru" sz="1800" u="sng" dirty="0">
                <a:solidFill>
                  <a:schemeClr val="bg1"/>
                </a:solidFill>
                <a:latin typeface="+mn-lt"/>
              </a:rPr>
              <a:t>.</a:t>
            </a:r>
          </a:p>
          <a:p>
            <a:pPr lvl="0" rtl="0">
              <a:spcBef>
                <a:spcPts val="0"/>
              </a:spcBef>
              <a:buNone/>
            </a:pPr>
            <a:endParaRPr sz="2000">
              <a:solidFill>
                <a:srgbClr val="85200C"/>
              </a:solidFill>
            </a:endParaRPr>
          </a:p>
        </p:txBody>
      </p:sp>
      <p:sp>
        <p:nvSpPr>
          <p:cNvPr id="272" name="Shape 272"/>
          <p:cNvSpPr txBox="1"/>
          <p:nvPr/>
        </p:nvSpPr>
        <p:spPr>
          <a:xfrm>
            <a:off x="3110925" y="1495250"/>
            <a:ext cx="1555500" cy="126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3000" b="1">
              <a:solidFill>
                <a:srgbClr val="E69138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4800">
              <a:solidFill>
                <a:srgbClr val="CC0000"/>
              </a:solidFill>
            </a:endParaRPr>
          </a:p>
        </p:txBody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214282" y="1000114"/>
            <a:ext cx="8715354" cy="3815744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" dirty="0">
                <a:solidFill>
                  <a:srgbClr val="783F04"/>
                </a:solidFill>
              </a:rPr>
              <a:t>Огурцы                 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" dirty="0">
                <a:solidFill>
                  <a:srgbClr val="783F04"/>
                </a:solidFill>
              </a:rPr>
              <a:t>Улицы                  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" dirty="0">
                <a:solidFill>
                  <a:srgbClr val="783F04"/>
                </a:solidFill>
              </a:rPr>
              <a:t>Фабрики                 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" dirty="0">
                <a:solidFill>
                  <a:srgbClr val="783F04"/>
                </a:solidFill>
              </a:rPr>
              <a:t>Помидоры  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" dirty="0">
                <a:solidFill>
                  <a:srgbClr val="783F04"/>
                </a:solidFill>
              </a:rPr>
              <a:t>Граммы  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" dirty="0">
                <a:solidFill>
                  <a:srgbClr val="783F04"/>
                </a:solidFill>
              </a:rPr>
              <a:t>Сапоги                   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" dirty="0">
                <a:solidFill>
                  <a:srgbClr val="783F04"/>
                </a:solidFill>
              </a:rPr>
              <a:t>Яблоки                   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" dirty="0">
                <a:solidFill>
                  <a:srgbClr val="783F04"/>
                </a:solidFill>
              </a:rPr>
              <a:t>Места                      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" dirty="0">
                <a:solidFill>
                  <a:srgbClr val="783F04"/>
                </a:solidFill>
              </a:rPr>
              <a:t>Задачи                    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>
              <a:solidFill>
                <a:srgbClr val="5B0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xfrm>
            <a:off x="1500165" y="68200"/>
            <a:ext cx="5214975" cy="1263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3200" b="1" u="sng" dirty="0" smtClean="0">
                <a:solidFill>
                  <a:srgbClr val="970A0A"/>
                </a:solidFill>
              </a:rPr>
              <a:t>Проверь себя</a:t>
            </a:r>
            <a:endParaRPr lang="ru" sz="3200" b="1" u="sng" dirty="0">
              <a:solidFill>
                <a:srgbClr val="970A0A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000">
              <a:solidFill>
                <a:srgbClr val="85200C"/>
              </a:solidFill>
            </a:endParaRPr>
          </a:p>
        </p:txBody>
      </p:sp>
      <p:sp>
        <p:nvSpPr>
          <p:cNvPr id="279" name="Shape 279"/>
          <p:cNvSpPr txBox="1"/>
          <p:nvPr/>
        </p:nvSpPr>
        <p:spPr>
          <a:xfrm>
            <a:off x="3110925" y="1495250"/>
            <a:ext cx="1555500" cy="126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3000" b="1">
              <a:solidFill>
                <a:srgbClr val="E69138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4800">
              <a:solidFill>
                <a:srgbClr val="CC0000"/>
              </a:solidFill>
            </a:endParaRPr>
          </a:p>
        </p:txBody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0" y="714362"/>
            <a:ext cx="9144000" cy="4429138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" sz="2000" dirty="0">
                <a:solidFill>
                  <a:srgbClr val="783F04"/>
                </a:solidFill>
              </a:rPr>
              <a:t>Огурцы                 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" sz="2000" dirty="0">
                <a:solidFill>
                  <a:srgbClr val="783F04"/>
                </a:solidFill>
              </a:rPr>
              <a:t>Улицы                       +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" sz="2000" dirty="0">
                <a:solidFill>
                  <a:srgbClr val="783F04"/>
                </a:solidFill>
              </a:rPr>
              <a:t>Фабрики                   +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" sz="2000" dirty="0">
                <a:solidFill>
                  <a:srgbClr val="783F04"/>
                </a:solidFill>
              </a:rPr>
              <a:t>Помидоры  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" sz="2000" dirty="0">
                <a:solidFill>
                  <a:srgbClr val="783F04"/>
                </a:solidFill>
              </a:rPr>
              <a:t>Граммы  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" sz="2000" dirty="0">
                <a:solidFill>
                  <a:srgbClr val="783F04"/>
                </a:solidFill>
              </a:rPr>
              <a:t>Сапоги                      +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" sz="2000" dirty="0">
                <a:solidFill>
                  <a:srgbClr val="783F04"/>
                </a:solidFill>
              </a:rPr>
              <a:t>Яблоки                      +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" sz="2000" dirty="0">
                <a:solidFill>
                  <a:srgbClr val="783F04"/>
                </a:solidFill>
              </a:rPr>
              <a:t>Места                        +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ru" sz="2000" dirty="0">
                <a:solidFill>
                  <a:srgbClr val="783F04"/>
                </a:solidFill>
              </a:rPr>
              <a:t>Задачи                      +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>
              <a:solidFill>
                <a:srgbClr val="783F04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>
              <a:solidFill>
                <a:srgbClr val="5B0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10"/>
            <a:ext cx="8520600" cy="841800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Где есть желание, найдётся путь.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lum bright="-10000" contrast="20000"/>
          </a:blip>
          <a:srcRect l="17970" b="12337"/>
          <a:stretch>
            <a:fillRect/>
          </a:stretch>
        </p:blipFill>
        <p:spPr bwMode="auto">
          <a:xfrm>
            <a:off x="1285852" y="1714494"/>
            <a:ext cx="2571768" cy="2143140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3" cstate="print">
            <a:lum bright="-10000" contrast="20000"/>
          </a:blip>
          <a:srcRect l="17966" b="12334"/>
          <a:stretch>
            <a:fillRect/>
          </a:stretch>
        </p:blipFill>
        <p:spPr bwMode="auto">
          <a:xfrm>
            <a:off x="5286380" y="1714494"/>
            <a:ext cx="2571768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ctrTitle"/>
          </p:nvPr>
        </p:nvSpPr>
        <p:spPr>
          <a:xfrm>
            <a:off x="357158" y="714362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000" dirty="0"/>
              <a:t> 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ru" dirty="0"/>
              <a:t>    </a:t>
            </a:r>
          </a:p>
        </p:txBody>
      </p:sp>
      <p:sp>
        <p:nvSpPr>
          <p:cNvPr id="286" name="Shape 286"/>
          <p:cNvSpPr txBox="1">
            <a:spLocks noGrp="1"/>
          </p:cNvSpPr>
          <p:nvPr>
            <p:ph type="subTitle" idx="1"/>
          </p:nvPr>
        </p:nvSpPr>
        <p:spPr>
          <a:xfrm>
            <a:off x="1899000" y="369975"/>
            <a:ext cx="65055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ru" sz="4000" b="1" i="1" dirty="0">
                <a:solidFill>
                  <a:schemeClr val="bg1"/>
                </a:solidFill>
              </a:rPr>
              <a:t>Как правильно сказать?</a:t>
            </a:r>
            <a:r>
              <a:rPr lang="ru" sz="4000" dirty="0">
                <a:solidFill>
                  <a:schemeClr val="bg1"/>
                </a:solidFill>
              </a:rPr>
              <a:t> </a:t>
            </a:r>
            <a:r>
              <a:rPr lang="ru" sz="4000" dirty="0">
                <a:solidFill>
                  <a:srgbClr val="85200C"/>
                </a:solidFill>
              </a:rPr>
              <a:t>                                                     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4000" dirty="0">
                <a:solidFill>
                  <a:srgbClr val="783F04"/>
                </a:solidFill>
              </a:rPr>
              <a:t>                                                                          </a:t>
            </a:r>
          </a:p>
          <a:p>
            <a:pPr lvl="0" rtl="0">
              <a:spcBef>
                <a:spcPts val="0"/>
              </a:spcBef>
              <a:buNone/>
            </a:pPr>
            <a:endParaRPr sz="1800" i="1">
              <a:solidFill>
                <a:srgbClr val="5B0F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87" name="Shape 287"/>
          <p:cNvSpPr txBox="1"/>
          <p:nvPr/>
        </p:nvSpPr>
        <p:spPr>
          <a:xfrm>
            <a:off x="2000232" y="1394700"/>
            <a:ext cx="5233243" cy="235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ru" sz="3600" i="1" dirty="0">
                <a:solidFill>
                  <a:srgbClr val="783F04"/>
                </a:solidFill>
              </a:rPr>
              <a:t>У рыбов нет зубов,</a:t>
            </a:r>
          </a:p>
          <a:p>
            <a:pPr lv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ru" sz="3600" i="1" dirty="0">
                <a:solidFill>
                  <a:srgbClr val="783F04"/>
                </a:solidFill>
              </a:rPr>
              <a:t>У рыбей нет  зубей,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ru" sz="3600" i="1" dirty="0">
                <a:solidFill>
                  <a:srgbClr val="783F04"/>
                </a:solidFill>
              </a:rPr>
              <a:t>У рыб нет зуб?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>
              <a:solidFill>
                <a:srgbClr val="783F0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000" dirty="0"/>
              <a:t> 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ru" dirty="0"/>
              <a:t>    </a:t>
            </a:r>
          </a:p>
        </p:txBody>
      </p:sp>
      <p:sp>
        <p:nvSpPr>
          <p:cNvPr id="286" name="Shape 286"/>
          <p:cNvSpPr txBox="1">
            <a:spLocks noGrp="1"/>
          </p:cNvSpPr>
          <p:nvPr>
            <p:ph type="subTitle" idx="1"/>
          </p:nvPr>
        </p:nvSpPr>
        <p:spPr>
          <a:xfrm>
            <a:off x="1928794" y="369975"/>
            <a:ext cx="6475706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ru" sz="3000" b="1" i="1" dirty="0">
                <a:solidFill>
                  <a:schemeClr val="bg1"/>
                </a:solidFill>
              </a:rPr>
              <a:t>Как правильно сказать?</a:t>
            </a:r>
            <a:r>
              <a:rPr lang="ru" dirty="0">
                <a:solidFill>
                  <a:schemeClr val="bg1"/>
                </a:solidFill>
              </a:rPr>
              <a:t> </a:t>
            </a:r>
            <a:r>
              <a:rPr lang="ru" dirty="0">
                <a:solidFill>
                  <a:srgbClr val="FFC000"/>
                </a:solidFill>
              </a:rPr>
              <a:t>   </a:t>
            </a:r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                                                 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                                                                         </a:t>
            </a:r>
          </a:p>
          <a:p>
            <a:pPr lvl="0" rtl="0">
              <a:spcBef>
                <a:spcPts val="0"/>
              </a:spcBef>
              <a:buNone/>
            </a:pPr>
            <a:endParaRPr sz="1800" i="1">
              <a:solidFill>
                <a:srgbClr val="5B0F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87" name="Shape 287"/>
          <p:cNvSpPr txBox="1"/>
          <p:nvPr/>
        </p:nvSpPr>
        <p:spPr>
          <a:xfrm>
            <a:off x="2571736" y="1394700"/>
            <a:ext cx="4661739" cy="22486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ru" sz="2600" i="1" dirty="0">
                <a:solidFill>
                  <a:srgbClr val="783F04"/>
                </a:solidFill>
              </a:rPr>
              <a:t>У рыбов нет зуб</a:t>
            </a:r>
            <a:r>
              <a:rPr lang="ru" sz="2600" i="1" dirty="0">
                <a:solidFill>
                  <a:srgbClr val="C00000"/>
                </a:solidFill>
              </a:rPr>
              <a:t>ов</a:t>
            </a:r>
            <a:r>
              <a:rPr lang="ru" sz="2600" i="1" dirty="0">
                <a:solidFill>
                  <a:srgbClr val="783F04"/>
                </a:solidFill>
              </a:rPr>
              <a:t>,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ru" sz="2600" i="1" dirty="0">
                <a:solidFill>
                  <a:srgbClr val="783F04"/>
                </a:solidFill>
              </a:rPr>
              <a:t>У рыбей нет  зуб</a:t>
            </a:r>
            <a:r>
              <a:rPr lang="ru" sz="2600" i="1" dirty="0">
                <a:solidFill>
                  <a:srgbClr val="C00000"/>
                </a:solidFill>
              </a:rPr>
              <a:t>ей</a:t>
            </a:r>
            <a:r>
              <a:rPr lang="ru" sz="2600" i="1" dirty="0">
                <a:solidFill>
                  <a:srgbClr val="783F04"/>
                </a:solidFill>
              </a:rPr>
              <a:t>,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ru" sz="2600" i="1" dirty="0">
                <a:solidFill>
                  <a:srgbClr val="783F04"/>
                </a:solidFill>
              </a:rPr>
              <a:t>У рыб нет </a:t>
            </a:r>
            <a:r>
              <a:rPr lang="ru" sz="2600" i="1" dirty="0" smtClean="0">
                <a:solidFill>
                  <a:srgbClr val="783F04"/>
                </a:solidFill>
              </a:rPr>
              <a:t>зуб       ?</a:t>
            </a:r>
            <a:endParaRPr lang="ru" sz="2600" i="1" dirty="0">
              <a:solidFill>
                <a:srgbClr val="783F04"/>
              </a:solidFill>
            </a:endParaRPr>
          </a:p>
          <a:p>
            <a:pPr lvl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>
              <a:solidFill>
                <a:srgbClr val="783F04"/>
              </a:solidFill>
            </a:endParaRPr>
          </a:p>
        </p:txBody>
      </p:sp>
      <p:sp>
        <p:nvSpPr>
          <p:cNvPr id="288" name="Shape 288"/>
          <p:cNvSpPr txBox="1"/>
          <p:nvPr/>
        </p:nvSpPr>
        <p:spPr>
          <a:xfrm>
            <a:off x="468475" y="3845700"/>
            <a:ext cx="8363700" cy="105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ru" sz="2000" i="1" dirty="0">
                <a:solidFill>
                  <a:schemeClr val="bg1"/>
                </a:solidFill>
              </a:rPr>
              <a:t>В этой шутке есть большая доля правды: здесь представлены все три нормативных окончания формы род. падежа мн. числа: - </a:t>
            </a:r>
            <a:r>
              <a:rPr lang="ru" sz="2000" dirty="0">
                <a:solidFill>
                  <a:schemeClr val="bg1"/>
                </a:solidFill>
              </a:rPr>
              <a:t>ов (ев), ей , нулевое.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2857502"/>
            <a:ext cx="428628" cy="28575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28596" y="285734"/>
            <a:ext cx="8520600" cy="841800"/>
          </a:xfrm>
        </p:spPr>
        <p:txBody>
          <a:bodyPr/>
          <a:lstStyle/>
          <a:p>
            <a:endParaRPr lang="ru-RU" sz="4800" b="1" dirty="0">
              <a:solidFill>
                <a:srgbClr val="970A0A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1428743"/>
            <a:ext cx="742955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i="1" dirty="0" smtClean="0">
                <a:solidFill>
                  <a:schemeClr val="bg1"/>
                </a:solidFill>
              </a:rPr>
              <a:t>На какие вопросы отвечают имена существительные в родительном падеже множественного числа?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solidFill>
                  <a:schemeClr val="bg1"/>
                </a:solidFill>
              </a:rPr>
              <a:t>Какие окончания имеют существительные в родительном падеже множественного числа?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500034" y="3643320"/>
            <a:ext cx="762000" cy="762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500034" y="2357436"/>
            <a:ext cx="762000" cy="7620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00034" y="1071552"/>
            <a:ext cx="762000" cy="762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000232" y="928676"/>
            <a:ext cx="5072098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i="1" u="sng" dirty="0" smtClean="0">
                <a:solidFill>
                  <a:schemeClr val="bg1"/>
                </a:solidFill>
              </a:rPr>
              <a:t>Кто работал так, как первый человек ?</a:t>
            </a:r>
            <a:endParaRPr lang="ru-RU" sz="2400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1670" y="2428874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chemeClr val="bg1"/>
                </a:solidFill>
              </a:rPr>
              <a:t>Кто работал добросовестно?</a:t>
            </a:r>
            <a:endParaRPr lang="ru-RU" sz="2400" i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00232" y="3429006"/>
            <a:ext cx="664373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i="1" u="sng" dirty="0" smtClean="0">
                <a:solidFill>
                  <a:schemeClr val="bg1"/>
                </a:solidFill>
              </a:rPr>
              <a:t>Кто принимал участие в строительстве храма Знаний на уроке?</a:t>
            </a:r>
            <a:endParaRPr lang="ru-RU" sz="2400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5984" y="0"/>
            <a:ext cx="4857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САМООЦЕНКА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6"/>
            <a:ext cx="8520600" cy="8418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Домашнее задание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14282" y="1643056"/>
            <a:ext cx="892971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1 уровень- средней сложности (</a:t>
            </a:r>
            <a:r>
              <a:rPr kumimoji="0" lang="ru-RU" sz="25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голубые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 карточки)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2 уровень-</a:t>
            </a:r>
            <a:r>
              <a:rPr kumimoji="0" lang="ru-RU" sz="2500" b="0" i="0" u="none" strike="noStrike" cap="none" normalizeH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повышенной сложности ( </a:t>
            </a:r>
            <a:r>
              <a:rPr kumimoji="0" lang="ru-RU" sz="25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розовые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 карточки)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subTitle" idx="1"/>
          </p:nvPr>
        </p:nvSpPr>
        <p:spPr>
          <a:xfrm>
            <a:off x="3571868" y="1714494"/>
            <a:ext cx="5286412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МОЛОДЦЫ!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4" name="Picture 10" descr="Сов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714362"/>
            <a:ext cx="2736304" cy="38817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/>
        </p:nvSpPr>
        <p:spPr>
          <a:xfrm>
            <a:off x="4584100" y="2026675"/>
            <a:ext cx="5532600" cy="64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 txBox="1"/>
          <p:nvPr/>
        </p:nvSpPr>
        <p:spPr>
          <a:xfrm>
            <a:off x="3629125" y="1495250"/>
            <a:ext cx="4566900" cy="251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>
              <a:solidFill>
                <a:srgbClr val="783F04"/>
              </a:solidFill>
            </a:endParaRPr>
          </a:p>
        </p:txBody>
      </p:sp>
      <p:sp>
        <p:nvSpPr>
          <p:cNvPr id="122" name="Shape 122"/>
          <p:cNvSpPr txBox="1"/>
          <p:nvPr/>
        </p:nvSpPr>
        <p:spPr>
          <a:xfrm>
            <a:off x="3740725" y="3661700"/>
            <a:ext cx="4708800" cy="124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>
              <a:solidFill>
                <a:srgbClr val="B66006"/>
              </a:solidFill>
            </a:endParaRPr>
          </a:p>
        </p:txBody>
      </p:sp>
      <p:pic>
        <p:nvPicPr>
          <p:cNvPr id="123" name="Shape 123" descr="сугроб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85770"/>
            <a:ext cx="9144000" cy="6056100"/>
          </a:xfrm>
          <a:prstGeom prst="snip2Same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  <p:sp>
        <p:nvSpPr>
          <p:cNvPr id="124" name="Shape 124"/>
          <p:cNvSpPr/>
          <p:nvPr/>
        </p:nvSpPr>
        <p:spPr>
          <a:xfrm>
            <a:off x="2071670" y="3143254"/>
            <a:ext cx="4780800" cy="785818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6FA8D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47826"/>
              <a:buFont typeface="Arial"/>
              <a:buNone/>
            </a:pPr>
            <a:endParaRPr lang="ru" sz="2300" b="1" i="1" dirty="0" smtClean="0">
              <a:solidFill>
                <a:srgbClr val="351C75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lvl="0" algn="ctr">
              <a:spcBef>
                <a:spcPts val="0"/>
              </a:spcBef>
              <a:buClr>
                <a:schemeClr val="dk1"/>
              </a:buClr>
              <a:buSzPct val="47826"/>
              <a:buFont typeface="Arial"/>
              <a:buNone/>
            </a:pPr>
            <a:r>
              <a:rPr lang="ru" sz="2300" b="1" i="1" dirty="0" smtClean="0">
                <a:solidFill>
                  <a:srgbClr val="351C75"/>
                </a:solidFill>
                <a:latin typeface="+mj-lt"/>
                <a:ea typeface="Calibri"/>
                <a:cs typeface="Times New Roman" pitchFamily="18" charset="0"/>
                <a:sym typeface="Calibri"/>
              </a:rPr>
              <a:t>Он </a:t>
            </a:r>
            <a:r>
              <a:rPr lang="ru" sz="2300" b="1" i="1" dirty="0">
                <a:solidFill>
                  <a:srgbClr val="351C75"/>
                </a:solidFill>
                <a:latin typeface="+mj-lt"/>
                <a:ea typeface="Calibri"/>
                <a:cs typeface="Times New Roman" pitchFamily="18" charset="0"/>
                <a:sym typeface="Calibri"/>
              </a:rPr>
              <a:t>без красок и белил </a:t>
            </a:r>
          </a:p>
          <a:p>
            <a:pPr lvl="0" algn="ctr">
              <a:spcBef>
                <a:spcPts val="0"/>
              </a:spcBef>
              <a:buClr>
                <a:schemeClr val="dk1"/>
              </a:buClr>
              <a:buSzPct val="47826"/>
              <a:buFont typeface="Arial"/>
              <a:buNone/>
            </a:pPr>
            <a:r>
              <a:rPr lang="ru" sz="2300" b="1" i="1" dirty="0">
                <a:solidFill>
                  <a:srgbClr val="351C75"/>
                </a:solidFill>
                <a:latin typeface="+mj-lt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ru" sz="2300" b="1" i="1" dirty="0" smtClean="0">
                <a:solidFill>
                  <a:srgbClr val="351C75"/>
                </a:solidFill>
                <a:latin typeface="+mj-lt"/>
                <a:ea typeface="Calibri"/>
                <a:cs typeface="Times New Roman" pitchFamily="18" charset="0"/>
                <a:sym typeface="Calibri"/>
              </a:rPr>
              <a:t>крыши </a:t>
            </a:r>
            <a:r>
              <a:rPr lang="ru" sz="2300" b="1" i="1" dirty="0">
                <a:solidFill>
                  <a:srgbClr val="351C75"/>
                </a:solidFill>
                <a:latin typeface="+mj-lt"/>
                <a:ea typeface="Calibri"/>
                <a:cs typeface="Times New Roman" pitchFamily="18" charset="0"/>
                <a:sym typeface="Calibri"/>
              </a:rPr>
              <a:t>города белил</a:t>
            </a:r>
            <a:r>
              <a:rPr lang="ru" sz="2300" b="1" dirty="0">
                <a:solidFill>
                  <a:srgbClr val="351C75"/>
                </a:solidFill>
                <a:latin typeface="+mj-lt"/>
                <a:ea typeface="Calibri"/>
                <a:cs typeface="Times New Roman" pitchFamily="18" charset="0"/>
                <a:sym typeface="Calibri"/>
              </a:rPr>
              <a:t>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47826"/>
              <a:buFont typeface="Arial"/>
              <a:buNone/>
            </a:pPr>
            <a:r>
              <a:rPr lang="ru" sz="2300" b="1" i="1" dirty="0">
                <a:solidFill>
                  <a:srgbClr val="9900FF"/>
                </a:solidFill>
                <a:latin typeface="+mj-lt"/>
              </a:rPr>
              <a:t>                       </a:t>
            </a:r>
            <a:endParaRPr lang="ru" sz="2300" b="1" i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4744" y="4143386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2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(</a:t>
            </a:r>
            <a:r>
              <a:rPr lang="ru" sz="2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  <a:cs typeface="Times New Roman" pitchFamily="18" charset="0"/>
              </a:rPr>
              <a:t>Снег.)</a:t>
            </a:r>
            <a:endParaRPr lang="ru-RU" sz="2400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1" name="Shape 131" descr="голубой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02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>
            <a:off x="571472" y="1000114"/>
            <a:ext cx="3035803" cy="39290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dk1"/>
              </a:buClr>
              <a:buSzPct val="30555"/>
            </a:pPr>
            <a:r>
              <a:rPr lang="ru" sz="3600" b="1" dirty="0" smtClean="0">
                <a:solidFill>
                  <a:schemeClr val="accent2"/>
                </a:solidFill>
              </a:rPr>
              <a:t>СНЕПАДГО</a:t>
            </a:r>
          </a:p>
          <a:p>
            <a:pPr lvl="0">
              <a:buClr>
                <a:schemeClr val="dk1"/>
              </a:buClr>
              <a:buSzPct val="30555"/>
            </a:pPr>
            <a:endParaRPr lang="ru" sz="3600" b="1" dirty="0" smtClean="0">
              <a:solidFill>
                <a:srgbClr val="F6B26B"/>
              </a:solidFill>
            </a:endParaRPr>
          </a:p>
          <a:p>
            <a:pPr lvl="0">
              <a:buClr>
                <a:schemeClr val="dk1"/>
              </a:buClr>
              <a:buSzPct val="30555"/>
            </a:pPr>
            <a:r>
              <a:rPr lang="ru" sz="3600" b="1" dirty="0" smtClean="0">
                <a:solidFill>
                  <a:schemeClr val="accent2"/>
                </a:solidFill>
              </a:rPr>
              <a:t>ЖОКСНЕ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endParaRPr lang="ru" sz="3600" b="1" dirty="0" smtClean="0">
              <a:solidFill>
                <a:srgbClr val="F6B26B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ru" sz="3600" b="1" dirty="0" smtClean="0">
                <a:solidFill>
                  <a:schemeClr val="accent2"/>
                </a:solidFill>
              </a:rPr>
              <a:t>СНЕКИЖИН</a:t>
            </a:r>
          </a:p>
          <a:p>
            <a:pPr>
              <a:buClr>
                <a:schemeClr val="dk1"/>
              </a:buClr>
              <a:buSzPct val="30555"/>
            </a:pPr>
            <a:endParaRPr lang="ru" sz="3600" b="1" dirty="0" smtClean="0">
              <a:solidFill>
                <a:srgbClr val="F6B26B"/>
              </a:solidFill>
            </a:endParaRPr>
          </a:p>
          <a:p>
            <a:pPr>
              <a:buClr>
                <a:schemeClr val="dk1"/>
              </a:buClr>
              <a:buSzPct val="30555"/>
            </a:pPr>
            <a:r>
              <a:rPr lang="ru" sz="3600" b="1" dirty="0" smtClean="0">
                <a:solidFill>
                  <a:schemeClr val="accent2"/>
                </a:solidFill>
              </a:rPr>
              <a:t>СНЕВИКГО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endParaRPr lang="ru" sz="3600" b="1" dirty="0" smtClean="0">
              <a:solidFill>
                <a:srgbClr val="F6B26B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endParaRPr lang="ru" sz="3600" b="1" dirty="0" smtClean="0">
              <a:solidFill>
                <a:srgbClr val="F6B26B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 txBox="1"/>
          <p:nvPr/>
        </p:nvSpPr>
        <p:spPr>
          <a:xfrm>
            <a:off x="4429124" y="1071552"/>
            <a:ext cx="2928958" cy="6981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ru" sz="3600" b="1" dirty="0" smtClean="0">
                <a:solidFill>
                  <a:schemeClr val="accent2"/>
                </a:solidFill>
              </a:rPr>
              <a:t>СНЕГОПАД</a:t>
            </a:r>
            <a:endParaRPr lang="ru" sz="3600" b="1" dirty="0">
              <a:solidFill>
                <a:schemeClr val="accent2"/>
              </a:solidFill>
            </a:endParaRPr>
          </a:p>
        </p:txBody>
      </p:sp>
      <p:sp>
        <p:nvSpPr>
          <p:cNvPr id="134" name="Shape 134"/>
          <p:cNvSpPr txBox="1"/>
          <p:nvPr/>
        </p:nvSpPr>
        <p:spPr>
          <a:xfrm>
            <a:off x="4572000" y="2285998"/>
            <a:ext cx="2428892" cy="55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</a:rPr>
              <a:t>СНЕЖОК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sp>
        <p:nvSpPr>
          <p:cNvPr id="135" name="Shape 135"/>
          <p:cNvSpPr txBox="1"/>
          <p:nvPr/>
        </p:nvSpPr>
        <p:spPr>
          <a:xfrm>
            <a:off x="3857620" y="3929072"/>
            <a:ext cx="2068724" cy="706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 lang="ru-RU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6" name="Shape 136"/>
          <p:cNvSpPr txBox="1"/>
          <p:nvPr/>
        </p:nvSpPr>
        <p:spPr>
          <a:xfrm>
            <a:off x="4214810" y="3143254"/>
            <a:ext cx="2266799" cy="5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ru" sz="3600" b="1" dirty="0">
              <a:solidFill>
                <a:srgbClr val="F6B26B"/>
              </a:solidFill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4500562" y="4357700"/>
            <a:ext cx="3000396" cy="4286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ru" sz="3600" b="1" dirty="0" smtClean="0">
                <a:solidFill>
                  <a:srgbClr val="F6B26B"/>
                </a:solidFill>
              </a:rPr>
              <a:t> </a:t>
            </a:r>
            <a:r>
              <a:rPr lang="ru" sz="3600" b="1" dirty="0" smtClean="0">
                <a:solidFill>
                  <a:schemeClr val="accent2"/>
                </a:solidFill>
              </a:rPr>
              <a:t>СНЕГОВИК</a:t>
            </a:r>
            <a:endParaRPr lang="ru" sz="3600" b="1" dirty="0">
              <a:solidFill>
                <a:schemeClr val="accent2"/>
              </a:solidFill>
            </a:endParaRPr>
          </a:p>
        </p:txBody>
      </p:sp>
      <p:sp>
        <p:nvSpPr>
          <p:cNvPr id="139" name="Shape 139"/>
          <p:cNvSpPr txBox="1"/>
          <p:nvPr/>
        </p:nvSpPr>
        <p:spPr>
          <a:xfrm>
            <a:off x="0" y="17175"/>
            <a:ext cx="9144000" cy="857400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 txBox="1"/>
          <p:nvPr/>
        </p:nvSpPr>
        <p:spPr>
          <a:xfrm>
            <a:off x="351350" y="106300"/>
            <a:ext cx="8765400" cy="76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3000" b="1" dirty="0">
                <a:solidFill>
                  <a:srgbClr val="674EA7"/>
                </a:solidFill>
              </a:rPr>
              <a:t>                       </a:t>
            </a:r>
            <a:r>
              <a:rPr lang="ru" sz="3600" b="1" i="1" dirty="0" smtClean="0">
                <a:solidFill>
                  <a:srgbClr val="674EA7"/>
                </a:solidFill>
              </a:rPr>
              <a:t>Анаграммы</a:t>
            </a:r>
            <a:endParaRPr lang="ru" sz="3600" b="1" i="1" dirty="0">
              <a:solidFill>
                <a:srgbClr val="674EA7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29124" y="1714494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00562" y="3214692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</a:rPr>
              <a:t>СНЕЖИНКИ</a:t>
            </a:r>
            <a:endParaRPr lang="ru-RU" sz="36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34" grpId="0"/>
      <p:bldP spid="138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90" name="Shape 190" descr="ПОД СТИХ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25" y="-41225"/>
            <a:ext cx="9144000" cy="5336349"/>
          </a:xfrm>
          <a:prstGeom prst="rect">
            <a:avLst/>
          </a:prstGeom>
          <a:noFill/>
          <a:ln w="76200" cap="flat" cmpd="sng">
            <a:solidFill>
              <a:srgbClr val="C27BA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91" name="Shape 191"/>
          <p:cNvSpPr/>
          <p:nvPr/>
        </p:nvSpPr>
        <p:spPr>
          <a:xfrm>
            <a:off x="2846500" y="3643625"/>
            <a:ext cx="4121400" cy="1651500"/>
          </a:xfrm>
          <a:prstGeom prst="horizontalScroll">
            <a:avLst>
              <a:gd name="adj" fmla="val 12500"/>
            </a:avLst>
          </a:prstGeom>
          <a:solidFill>
            <a:srgbClr val="D5A6BD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ru" sz="2200" b="1" dirty="0">
                <a:solidFill>
                  <a:srgbClr val="660000"/>
                </a:solidFill>
              </a:rPr>
              <a:t>   </a:t>
            </a:r>
            <a:r>
              <a:rPr lang="ru" sz="2200" b="1" dirty="0">
                <a:solidFill>
                  <a:srgbClr val="470505"/>
                </a:solidFill>
              </a:rPr>
              <a:t>Нет без леса России,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ru" sz="2200" b="1" dirty="0">
                <a:solidFill>
                  <a:srgbClr val="470505"/>
                </a:solidFill>
              </a:rPr>
              <a:t>   Без </a:t>
            </a:r>
            <a:r>
              <a:rPr lang="ru" sz="2200" b="1" u="sng" dirty="0">
                <a:solidFill>
                  <a:srgbClr val="470505"/>
                </a:solidFill>
              </a:rPr>
              <a:t>снегов </a:t>
            </a:r>
            <a:r>
              <a:rPr lang="ru" sz="2200" b="1" dirty="0">
                <a:solidFill>
                  <a:srgbClr val="470505"/>
                </a:solidFill>
              </a:rPr>
              <a:t>и </a:t>
            </a:r>
            <a:r>
              <a:rPr lang="ru" sz="2200" b="1" u="sng" dirty="0">
                <a:solidFill>
                  <a:srgbClr val="470505"/>
                </a:solidFill>
              </a:rPr>
              <a:t>озер,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ru" sz="2200" b="1" dirty="0">
                <a:solidFill>
                  <a:srgbClr val="470505"/>
                </a:solidFill>
              </a:rPr>
              <a:t>   Нет без </a:t>
            </a:r>
            <a:r>
              <a:rPr lang="ru" sz="2200" b="1" u="sng" dirty="0">
                <a:solidFill>
                  <a:srgbClr val="470505"/>
                </a:solidFill>
              </a:rPr>
              <a:t>сумерек</a:t>
            </a:r>
            <a:r>
              <a:rPr lang="ru" sz="2200" b="1" dirty="0">
                <a:solidFill>
                  <a:srgbClr val="470505"/>
                </a:solidFill>
              </a:rPr>
              <a:t> синих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ru" sz="2200" b="1" dirty="0">
                <a:solidFill>
                  <a:srgbClr val="470505"/>
                </a:solidFill>
              </a:rPr>
              <a:t>   И без розовых </a:t>
            </a:r>
            <a:r>
              <a:rPr lang="ru" sz="2200" b="1" u="sng" dirty="0">
                <a:solidFill>
                  <a:srgbClr val="470505"/>
                </a:solidFill>
              </a:rPr>
              <a:t>зорь</a:t>
            </a:r>
            <a:r>
              <a:rPr lang="ru" sz="2200" b="1" dirty="0">
                <a:solidFill>
                  <a:srgbClr val="470505"/>
                </a:solidFill>
              </a:rPr>
              <a:t>.</a:t>
            </a: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85720" y="285734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ТЕМА</a:t>
            </a:r>
          </a:p>
        </p:txBody>
      </p:sp>
      <p:pic>
        <p:nvPicPr>
          <p:cNvPr id="198" name="Shape 198" descr="река снега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174" y="37525"/>
            <a:ext cx="9507400" cy="5143500"/>
          </a:xfrm>
          <a:prstGeom prst="rect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99" name="Shape 199"/>
          <p:cNvSpPr/>
          <p:nvPr/>
        </p:nvSpPr>
        <p:spPr>
          <a:xfrm>
            <a:off x="2447775" y="2719750"/>
            <a:ext cx="6011700" cy="1303500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ru" sz="2200" dirty="0">
                <a:solidFill>
                  <a:srgbClr val="B45F06"/>
                </a:solidFill>
              </a:rPr>
              <a:t>Тема урока</a:t>
            </a:r>
            <a:r>
              <a:rPr lang="ru" sz="2200" b="1" dirty="0">
                <a:solidFill>
                  <a:srgbClr val="B45F06"/>
                </a:solidFill>
              </a:rPr>
              <a:t>:</a:t>
            </a:r>
            <a:r>
              <a:rPr lang="ru" sz="2000" b="1" dirty="0">
                <a:solidFill>
                  <a:srgbClr val="B45F06"/>
                </a:solidFill>
              </a:rPr>
              <a:t> </a:t>
            </a:r>
            <a:r>
              <a:rPr lang="ru" sz="2200" b="1" i="1" dirty="0">
                <a:solidFill>
                  <a:srgbClr val="002060"/>
                </a:solidFill>
              </a:rPr>
              <a:t>«Родительный падеж существительных </a:t>
            </a:r>
            <a:r>
              <a:rPr lang="ru" sz="2200" b="1" i="1" dirty="0" smtClean="0">
                <a:solidFill>
                  <a:srgbClr val="002060"/>
                </a:solidFill>
              </a:rPr>
              <a:t> множественного числа».</a:t>
            </a:r>
            <a:endParaRPr lang="ru" sz="2200" b="1" i="1" dirty="0">
              <a:solidFill>
                <a:srgbClr val="00206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4348" y="1785932"/>
            <a:ext cx="20717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3600" dirty="0" smtClean="0">
                <a:solidFill>
                  <a:schemeClr val="bg1"/>
                </a:solidFill>
              </a:rPr>
              <a:t>конь</a:t>
            </a:r>
          </a:p>
          <a:p>
            <a:r>
              <a:rPr lang="ru" sz="3600" dirty="0" smtClean="0">
                <a:solidFill>
                  <a:schemeClr val="bg1"/>
                </a:solidFill>
              </a:rPr>
              <a:t>снег</a:t>
            </a:r>
          </a:p>
          <a:p>
            <a:r>
              <a:rPr lang="ru" sz="3600" dirty="0" smtClean="0">
                <a:solidFill>
                  <a:schemeClr val="bg1"/>
                </a:solidFill>
              </a:rPr>
              <a:t>месяц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с</a:t>
            </a:r>
            <a:r>
              <a:rPr lang="ru" sz="3600" dirty="0" smtClean="0">
                <a:solidFill>
                  <a:schemeClr val="bg1"/>
                </a:solidFill>
              </a:rPr>
              <a:t>негирь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8992" y="1785932"/>
            <a:ext cx="23574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3600" dirty="0" smtClean="0">
                <a:solidFill>
                  <a:schemeClr val="bg1"/>
                </a:solidFill>
              </a:rPr>
              <a:t>ночь </a:t>
            </a:r>
          </a:p>
          <a:p>
            <a:r>
              <a:rPr lang="ru" sz="3600" dirty="0" smtClean="0">
                <a:solidFill>
                  <a:schemeClr val="bg1"/>
                </a:solidFill>
              </a:rPr>
              <a:t>площадь</a:t>
            </a:r>
          </a:p>
          <a:p>
            <a:r>
              <a:rPr lang="ru" sz="3600" dirty="0" smtClean="0">
                <a:solidFill>
                  <a:schemeClr val="bg1"/>
                </a:solidFill>
              </a:rPr>
              <a:t>зима  </a:t>
            </a:r>
          </a:p>
          <a:p>
            <a:r>
              <a:rPr lang="ru" sz="3600" dirty="0" smtClean="0">
                <a:solidFill>
                  <a:schemeClr val="bg1"/>
                </a:solidFill>
              </a:rPr>
              <a:t>улица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388" y="1785932"/>
            <a:ext cx="21431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3600" dirty="0" smtClean="0">
                <a:solidFill>
                  <a:schemeClr val="bg1"/>
                </a:solidFill>
              </a:rPr>
              <a:t>облако поле  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м</a:t>
            </a:r>
            <a:r>
              <a:rPr lang="ru" sz="3600" dirty="0" smtClean="0">
                <a:solidFill>
                  <a:schemeClr val="bg1"/>
                </a:solidFill>
              </a:rPr>
              <a:t>оре</a:t>
            </a:r>
          </a:p>
          <a:p>
            <a:r>
              <a:rPr lang="ru" sz="3600" dirty="0" smtClean="0">
                <a:solidFill>
                  <a:schemeClr val="bg1"/>
                </a:solidFill>
              </a:rPr>
              <a:t>дерево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Shape 204" descr="klipart-19.png"/>
          <p:cNvPicPr preferRelativeResize="0"/>
          <p:nvPr/>
        </p:nvPicPr>
        <p:blipFill rotWithShape="1">
          <a:blip r:embed="rId3">
            <a:alphaModFix/>
          </a:blip>
          <a:srcRect r="-1461" b="-12574"/>
          <a:stretch/>
        </p:blipFill>
        <p:spPr>
          <a:xfrm>
            <a:off x="303675" y="30475"/>
            <a:ext cx="8714150" cy="1649024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1044325" y="477125"/>
            <a:ext cx="7248300" cy="906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2200" b="1">
              <a:solidFill>
                <a:srgbClr val="85200C"/>
              </a:solidFill>
            </a:endParaRPr>
          </a:p>
        </p:txBody>
      </p:sp>
      <p:sp>
        <p:nvSpPr>
          <p:cNvPr id="206" name="Shape 206"/>
          <p:cNvSpPr/>
          <p:nvPr/>
        </p:nvSpPr>
        <p:spPr>
          <a:xfrm>
            <a:off x="1500166" y="2071684"/>
            <a:ext cx="5572164" cy="2565716"/>
          </a:xfrm>
          <a:prstGeom prst="cloud">
            <a:avLst/>
          </a:prstGeom>
          <a:solidFill>
            <a:srgbClr val="9FC5E8"/>
          </a:solidFill>
          <a:ln w="9525" cap="flat" cmpd="sng">
            <a:solidFill>
              <a:srgbClr val="9FC5E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endParaRPr lang="ru" sz="2600" dirty="0" smtClean="0">
              <a:solidFill>
                <a:srgbClr val="B45F06"/>
              </a:solidFill>
            </a:endParaRPr>
          </a:p>
          <a:p>
            <a:pPr lvl="0" algn="just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ru" sz="2200" dirty="0" smtClean="0">
                <a:solidFill>
                  <a:srgbClr val="B45F06"/>
                </a:solidFill>
              </a:rPr>
              <a:t>1ряд-  существительные мужского рода</a:t>
            </a:r>
          </a:p>
          <a:p>
            <a:pPr lvl="0" algn="just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ru" sz="2200" dirty="0" smtClean="0">
                <a:solidFill>
                  <a:srgbClr val="B45F06"/>
                </a:solidFill>
              </a:rPr>
              <a:t>2ряд- существительные женского рода</a:t>
            </a:r>
            <a:endParaRPr lang="ru" sz="2200" dirty="0">
              <a:solidFill>
                <a:srgbClr val="B45F06"/>
              </a:solidFill>
            </a:endParaRPr>
          </a:p>
          <a:p>
            <a:pPr lvl="0" algn="just">
              <a:buClr>
                <a:schemeClr val="dk1"/>
              </a:buClr>
              <a:buSzPct val="55000"/>
            </a:pPr>
            <a:r>
              <a:rPr lang="ru" sz="2200" dirty="0" smtClean="0">
                <a:solidFill>
                  <a:srgbClr val="B45F06"/>
                </a:solidFill>
              </a:rPr>
              <a:t>3ряд- существительные среднего рода</a:t>
            </a:r>
            <a:endParaRPr lang="ru" sz="2200" dirty="0">
              <a:solidFill>
                <a:srgbClr val="B45F06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Shape 211" descr="klipart-1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675" y="30475"/>
            <a:ext cx="8588726" cy="1464774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2459500" y="535800"/>
            <a:ext cx="63321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ru" sz="3600" b="1" dirty="0">
                <a:solidFill>
                  <a:srgbClr val="CC0000"/>
                </a:solidFill>
              </a:rPr>
              <a:t>Проверим себя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3581900" y="1643056"/>
            <a:ext cx="1903200" cy="11154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3000" b="1" dirty="0">
                <a:solidFill>
                  <a:srgbClr val="783F04"/>
                </a:solidFill>
              </a:rPr>
              <a:t>1 ряд</a:t>
            </a:r>
          </a:p>
          <a:p>
            <a:pPr lvl="0" rtl="0">
              <a:spcBef>
                <a:spcPts val="0"/>
              </a:spcBef>
              <a:buNone/>
            </a:pPr>
            <a:endParaRPr sz="4800">
              <a:solidFill>
                <a:srgbClr val="CC0000"/>
              </a:solidFill>
            </a:endParaRPr>
          </a:p>
        </p:txBody>
      </p:sp>
      <p:sp>
        <p:nvSpPr>
          <p:cNvPr id="214" name="Shape 214"/>
          <p:cNvSpPr/>
          <p:nvPr/>
        </p:nvSpPr>
        <p:spPr>
          <a:xfrm>
            <a:off x="1643042" y="2143122"/>
            <a:ext cx="6251472" cy="2071684"/>
          </a:xfrm>
          <a:prstGeom prst="cloud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ru" sz="2600" dirty="0">
                <a:solidFill>
                  <a:srgbClr val="783F04"/>
                </a:solidFill>
              </a:rPr>
              <a:t>Нет( кого? чего?) кон</a:t>
            </a:r>
            <a:r>
              <a:rPr lang="ru" sz="2600" dirty="0">
                <a:solidFill>
                  <a:srgbClr val="FF0000"/>
                </a:solidFill>
              </a:rPr>
              <a:t>ей</a:t>
            </a:r>
            <a:r>
              <a:rPr lang="ru" sz="2600" dirty="0">
                <a:solidFill>
                  <a:srgbClr val="783F04"/>
                </a:solidFill>
              </a:rPr>
              <a:t>, снег</a:t>
            </a:r>
            <a:r>
              <a:rPr lang="ru" sz="2600" dirty="0">
                <a:solidFill>
                  <a:srgbClr val="FF0000"/>
                </a:solidFill>
              </a:rPr>
              <a:t>ов</a:t>
            </a:r>
            <a:r>
              <a:rPr lang="ru" sz="2600" dirty="0">
                <a:solidFill>
                  <a:srgbClr val="783F04"/>
                </a:solidFill>
              </a:rPr>
              <a:t>, месяц</a:t>
            </a:r>
            <a:r>
              <a:rPr lang="ru" sz="2600" dirty="0">
                <a:solidFill>
                  <a:srgbClr val="FF0000"/>
                </a:solidFill>
              </a:rPr>
              <a:t>ев</a:t>
            </a:r>
            <a:r>
              <a:rPr lang="ru" sz="2600" dirty="0">
                <a:solidFill>
                  <a:srgbClr val="783F04"/>
                </a:solidFill>
              </a:rPr>
              <a:t>, снегир</a:t>
            </a:r>
            <a:r>
              <a:rPr lang="ru" sz="2600" dirty="0">
                <a:solidFill>
                  <a:srgbClr val="FF0000"/>
                </a:solidFill>
              </a:rPr>
              <a:t>ей</a:t>
            </a:r>
            <a:r>
              <a:rPr lang="ru" sz="2600" dirty="0">
                <a:solidFill>
                  <a:srgbClr val="783F04"/>
                </a:solidFill>
              </a:rPr>
              <a:t>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215074" y="2285998"/>
            <a:ext cx="7858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Р.п.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00562" y="2643188"/>
            <a:ext cx="6365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Р.п.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71802" y="2643188"/>
            <a:ext cx="6365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Р.п.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071802" y="3214692"/>
            <a:ext cx="636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Р.п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</TotalTime>
  <Words>486</Words>
  <Application>Microsoft Office PowerPoint</Application>
  <PresentationFormat>Экран (16:9)</PresentationFormat>
  <Paragraphs>129</Paragraphs>
  <Slides>25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Times New Roman</vt:lpstr>
      <vt:lpstr>Trebuchet MS</vt:lpstr>
      <vt:lpstr>simple-light</vt:lpstr>
      <vt:lpstr>simple-light-2</vt:lpstr>
      <vt:lpstr>    «Родительный падеж имён существительных множественного числа» Подготовила учитель начальных классов МАОУ СОШ №12 имени И.С.Лазаренко Рожнова К.И.  </vt:lpstr>
      <vt:lpstr>Где есть желание, найдётся путь.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Проверим себя</vt:lpstr>
      <vt:lpstr>Проверим себя</vt:lpstr>
      <vt:lpstr>Проверим себя</vt:lpstr>
      <vt:lpstr>Презентация PowerPoint</vt:lpstr>
      <vt:lpstr>Физминутка “Зимняя сказка”</vt:lpstr>
      <vt:lpstr>Покормите птиц зимой! </vt:lpstr>
      <vt:lpstr>Алгоритм распознавания падежа  имени существительного.</vt:lpstr>
      <vt:lpstr>Презентация PowerPoint</vt:lpstr>
      <vt:lpstr>Запомнить!</vt:lpstr>
      <vt:lpstr>Отметь знаком “+” имена существительные, которые в родительном падеже множественного числа имеют нулевое окончание. </vt:lpstr>
      <vt:lpstr>Проверь себя </vt:lpstr>
      <vt:lpstr>      </vt:lpstr>
      <vt:lpstr>      </vt:lpstr>
      <vt:lpstr>Презентация PowerPoint</vt:lpstr>
      <vt:lpstr>Презентация PowerPoint</vt:lpstr>
      <vt:lpstr>Домашнее задание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admin</cp:lastModifiedBy>
  <cp:revision>103</cp:revision>
  <dcterms:modified xsi:type="dcterms:W3CDTF">2021-04-04T19:39:31Z</dcterms:modified>
</cp:coreProperties>
</file>