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0" r:id="rId2"/>
    <p:sldId id="256" r:id="rId3"/>
    <p:sldId id="303" r:id="rId4"/>
    <p:sldId id="30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7" r:id="rId13"/>
    <p:sldId id="264" r:id="rId14"/>
    <p:sldId id="265" r:id="rId15"/>
    <p:sldId id="276" r:id="rId16"/>
    <p:sldId id="266" r:id="rId17"/>
    <p:sldId id="267" r:id="rId18"/>
    <p:sldId id="275" r:id="rId19"/>
    <p:sldId id="268" r:id="rId20"/>
    <p:sldId id="269" r:id="rId21"/>
    <p:sldId id="274" r:id="rId22"/>
    <p:sldId id="270" r:id="rId23"/>
    <p:sldId id="271" r:id="rId24"/>
    <p:sldId id="273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2" r:id="rId38"/>
    <p:sldId id="291" r:id="rId39"/>
    <p:sldId id="295" r:id="rId40"/>
    <p:sldId id="293" r:id="rId41"/>
    <p:sldId id="294" r:id="rId42"/>
    <p:sldId id="298" r:id="rId43"/>
    <p:sldId id="296" r:id="rId44"/>
    <p:sldId id="297" r:id="rId45"/>
    <p:sldId id="299" r:id="rId46"/>
    <p:sldId id="301" r:id="rId47"/>
    <p:sldId id="302" r:id="rId48"/>
    <p:sldId id="290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92D8D-CAB3-4967-9AEA-E55CF0F4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49357"/>
            <a:ext cx="10699406" cy="174928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КОНТРОЛЯ ЗНАНИЙ ПО ТЕМЕ: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5.25.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Причины, клинические проявления, возможные осложнения, методы диагностики проблем пациента при хирургической инфекции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C4EAAD-887F-4797-AC4B-CF54E9C7B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3233529"/>
            <a:ext cx="10699404" cy="311426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Укажите 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етоды диагностики проблем пациента при местной хирургической инфекции?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и для чего проводится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первичная сестринская оценка?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Какая ведется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медицинская документация?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3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258E0B15-026E-47EF-8C8A-FE42B938F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728871"/>
            <a:ext cx="10792170" cy="56321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ФОЛЛИКУЛИТ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воспаление волосяного фолликула. Появляется в любом месте, где есть волосы.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чаще всего бывает: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личной гигиены,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трение кожи одеждой,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расчесывание кожи при зуде,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чрезмерной потливости,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неправильного наложения компрессов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коже появляется небольшое красное пятно или узелок вокруг волоска, из которого образуется гнойничок, наполненный желто-зеленым гноем, который вскрывается и подсыхает, может охватывать большие участки кожи и переходить в фурункул.</a:t>
            </a:r>
          </a:p>
        </p:txBody>
      </p:sp>
    </p:spTree>
    <p:extLst>
      <p:ext uri="{BB962C8B-B14F-4D97-AF65-F5344CB8AC3E}">
        <p14:creationId xmlns:p14="http://schemas.microsoft.com/office/powerpoint/2010/main" val="252290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63BFF-0738-44CB-8C8D-90B06829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7321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Фолликулита: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3E999B-2677-4B1A-9C41-2105CE9B8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216" y="1669775"/>
            <a:ext cx="3869635" cy="4324626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профилактической целью, обрабатывают пораженные участки 1% р-ром салицилового, борного или камфорного спирта, используют препараты с цинком. Лечение проводится врачом. Назначается смазывание гнойничков 1-2 раза в день 1% спиртовым раствором бриллиантовой зелени, 5% р-ром марганца. Новорожденных можно купать в отваре трав: череды, чистотела, зверобоя, ромашки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26" name="Picture 2" descr="Причины появления и симптомы фолликулита">
            <a:extLst>
              <a:ext uri="{FF2B5EF4-FFF2-40B4-BE49-F238E27FC236}">
                <a16:creationId xmlns:a16="http://schemas.microsoft.com/office/drawing/2014/main" id="{89B92D4E-CB77-44E0-98BC-28E9D6788F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" y="1086679"/>
            <a:ext cx="6334539" cy="445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9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Фолликулит на мошонке диагностика симптомы способы лечения в Украине  Николаев">
            <a:extLst>
              <a:ext uri="{FF2B5EF4-FFF2-40B4-BE49-F238E27FC236}">
                <a16:creationId xmlns:a16="http://schemas.microsoft.com/office/drawing/2014/main" id="{B277EABC-2672-44CF-9D03-186D00043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15" y="524910"/>
            <a:ext cx="3595067" cy="290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Фолликулит">
            <a:extLst>
              <a:ext uri="{FF2B5EF4-FFF2-40B4-BE49-F238E27FC236}">
                <a16:creationId xmlns:a16="http://schemas.microsoft.com/office/drawing/2014/main" id="{3D01D43F-B4F8-4055-BA76-DBA9BD88C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283" y="1868557"/>
            <a:ext cx="3595067" cy="290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Фолликулит псевдомонадный - Клинические рекомендации">
            <a:extLst>
              <a:ext uri="{FF2B5EF4-FFF2-40B4-BE49-F238E27FC236}">
                <a16:creationId xmlns:a16="http://schemas.microsoft.com/office/drawing/2014/main" id="{F50C89EC-8F6B-4E56-9CDD-B237C19E6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209" y="524910"/>
            <a:ext cx="3595067" cy="290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Стафилококковый фолликулит: симптомы, лечение, причины, фото">
            <a:extLst>
              <a:ext uri="{FF2B5EF4-FFF2-40B4-BE49-F238E27FC236}">
                <a16:creationId xmlns:a16="http://schemas.microsoft.com/office/drawing/2014/main" id="{8E5BAC36-FACF-449C-80A8-78B5E06E1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87" y="3326297"/>
            <a:ext cx="3595067" cy="312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Фолликулит — все о заболевании. Причины возникновения, лечение и симптомы">
            <a:extLst>
              <a:ext uri="{FF2B5EF4-FFF2-40B4-BE49-F238E27FC236}">
                <a16:creationId xmlns:a16="http://schemas.microsoft.com/office/drawing/2014/main" id="{85A4DB07-EE93-4A71-AA6A-54F79C0B2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9" y="3326297"/>
            <a:ext cx="3595067" cy="300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7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7A4A4D4-ABB3-4AED-8B4A-E7BE6AF86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689113"/>
            <a:ext cx="10739161" cy="580445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ФУРУНКУЛ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волосяного мешочка. Возбудитель - стафилококк. Локализация в местах роста волос и постоянной травматизации: задняя поверхность шеи, лицо, предплечье, тыл кисти, ягодицы, спина. Причиной является: нарушение личной гигиены, микротравмы, авитаминоз, хронические заболевания желудочно-кишечного тракта, сахарный диабет.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фурункуле образуется вокруг волоса конусовидный узелок с гиперемией и отеком вокруг. Через 1-2 дня на верхушке появляется гнойное образование – стержень. Общее состояние страдает незначительно. Лечение амбулаторное.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инфильтрации при лечении используют ихтиоловую мазь, обработку кожи вокруг спиртом.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нагноении рекомендуется хирургическое лечение – вскрытие фурункула, удаление гнойного стержня и наложение влажно-высыхающих повязок с антисептиком до уменьшения отека и очищения раны от гноя.</a:t>
            </a:r>
          </a:p>
        </p:txBody>
      </p:sp>
    </p:spTree>
    <p:extLst>
      <p:ext uri="{BB962C8B-B14F-4D97-AF65-F5344CB8AC3E}">
        <p14:creationId xmlns:p14="http://schemas.microsoft.com/office/powerpoint/2010/main" val="155699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882A1-C954-4497-81E6-BF3B17A04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1"/>
            <a:ext cx="3657600" cy="3611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фурункула: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BD1B6D-168E-4482-846C-3573E4D71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046924"/>
            <a:ext cx="3657600" cy="49474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Показаны сухое тепло физиотерапевтические процедуры (УВЧ, УФО). При фурункулезе лечение проводится в хирургическом гнойно-септическом отделении стационара, витаминотерапия, антибиотикотерапия, аутогемотерапия, лечение хронических заболеваний. Волосы вокруг фурункула тщательно выстригают. Следует применять наклейки, которые предохраняют кожу в области воспаления от механических воздействий. </a:t>
            </a:r>
          </a:p>
        </p:txBody>
      </p:sp>
      <p:pic>
        <p:nvPicPr>
          <p:cNvPr id="2050" name="Picture 2" descr="Фурункул - причины, симптомы, диагностика и лечение фурункула в  Калининграде - Медцентр &quot;Надежда&quot;">
            <a:extLst>
              <a:ext uri="{FF2B5EF4-FFF2-40B4-BE49-F238E27FC236}">
                <a16:creationId xmlns:a16="http://schemas.microsoft.com/office/drawing/2014/main" id="{D803A997-066A-414D-9998-F9BF93C54D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96" y="685801"/>
            <a:ext cx="5353878" cy="520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8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к лечить фурункул? Отвечает врач-хирург | Консультация дерматолога в  Минске DOKTORA.BY">
            <a:extLst>
              <a:ext uri="{FF2B5EF4-FFF2-40B4-BE49-F238E27FC236}">
                <a16:creationId xmlns:a16="http://schemas.microsoft.com/office/drawing/2014/main" id="{76D91C81-E7DD-4FA6-8F40-F2AE5BA3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83" y="609393"/>
            <a:ext cx="3178243" cy="294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ак проявляется фурункул (чирей)? Лечение и профилактика болезни">
            <a:extLst>
              <a:ext uri="{FF2B5EF4-FFF2-40B4-BE49-F238E27FC236}">
                <a16:creationId xmlns:a16="http://schemas.microsoft.com/office/drawing/2014/main" id="{D95C3338-A39B-4BB7-B413-8DC93E00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6810"/>
            <a:ext cx="2985052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Лечение гнойно-септических заболеваний кожи - Медицинский центр">
            <a:extLst>
              <a:ext uri="{FF2B5EF4-FFF2-40B4-BE49-F238E27FC236}">
                <a16:creationId xmlns:a16="http://schemas.microsoft.com/office/drawing/2014/main" id="{95D7B19A-3823-493B-924C-BCE4DEB07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671" y="2476500"/>
            <a:ext cx="3417815" cy="31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Фурункулы провоцируют заражение крови | Новости на Gazeta.ua">
            <a:extLst>
              <a:ext uri="{FF2B5EF4-FFF2-40B4-BE49-F238E27FC236}">
                <a16:creationId xmlns:a16="http://schemas.microsoft.com/office/drawing/2014/main" id="{EFF3434F-84BF-4005-BEFF-2F1C0113A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216" y="607944"/>
            <a:ext cx="3673332" cy="31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Фурункул (6) | Ассоциация дерматовенерологии и оптической диагностики кожи  имени проф. А.А. Каламкаряна">
            <a:extLst>
              <a:ext uri="{FF2B5EF4-FFF2-40B4-BE49-F238E27FC236}">
                <a16:creationId xmlns:a16="http://schemas.microsoft.com/office/drawing/2014/main" id="{03710D7E-E0B8-4FD3-95EC-3DB651E3E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4" y="3429000"/>
            <a:ext cx="4532243" cy="31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: Фурункул (лицевой) - Справочник MSD Профессиональная версия">
            <a:extLst>
              <a:ext uri="{FF2B5EF4-FFF2-40B4-BE49-F238E27FC236}">
                <a16:creationId xmlns:a16="http://schemas.microsoft.com/office/drawing/2014/main" id="{B1C1FBC2-69A8-4350-B1D2-3A2734762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157331"/>
            <a:ext cx="3279090" cy="31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0590F6C-6209-482B-9B6C-E96B07BCE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861391"/>
            <a:ext cx="10818674" cy="565867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КАРБУНКУЛ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нескольких волосяных луковиц, сальных желез и клетчатки вокруг. Может развиться впервые или при плохом лечении фурункула. Процесс быстро распространяется на лимфатические сосуды и узлы. Заболевание сопровождается выраженными общими симптомами интоксикации. Состояние тяжелое, температура повышается до 39*С, головная боль, слабость, озноб.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карбункула болезненность, отек, гиперемия, плотный болезненный инфильтрат, на верхушке которого через 1-2 дня появляется отслойка эпидермиса и несколько гнойных образований (стержень).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проводить дифференциальную диагностику с сибиреязвенным карбункулом. Опасность тяжелых осложнений требует госпитализации пациента в гнойно-септическое отделение хирургического стационара.</a:t>
            </a:r>
          </a:p>
        </p:txBody>
      </p:sp>
    </p:spTree>
    <p:extLst>
      <p:ext uri="{BB962C8B-B14F-4D97-AF65-F5344CB8AC3E}">
        <p14:creationId xmlns:p14="http://schemas.microsoft.com/office/powerpoint/2010/main" val="82022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E629E-6BDE-476C-A713-0DC7F96E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1" y="556592"/>
            <a:ext cx="3848031" cy="4638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карбункула: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5563CC-A9EE-4625-81E0-6A7DB4A22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192696"/>
            <a:ext cx="3657600" cy="480170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антибиотики, сульфаниламиды, с учетом чувствительности микрофлоры, иммунотерапию, болеутоляющие препараты,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дезинтоксикационную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терапию, витаминотерапию. Оперативное лечение проводится под наркозом. Карбункул вскрывается крестообразным разрезом и удаляется весь гнойный стержень, рана дренируется. Пациенту необходим постельный режим, иммобилизация конечности. </a:t>
            </a:r>
          </a:p>
        </p:txBody>
      </p:sp>
      <p:pic>
        <p:nvPicPr>
          <p:cNvPr id="6" name="Picture 10" descr="Карбункул, причины, симптомы, лечение | MedKontrol Мариуполь">
            <a:extLst>
              <a:ext uri="{FF2B5EF4-FFF2-40B4-BE49-F238E27FC236}">
                <a16:creationId xmlns:a16="http://schemas.microsoft.com/office/drawing/2014/main" id="{7F3FB1BE-80C9-49FA-ABA9-63793987C6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69" y="874643"/>
            <a:ext cx="5054531" cy="526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5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бункул - Twitter Search / Twitter">
            <a:extLst>
              <a:ext uri="{FF2B5EF4-FFF2-40B4-BE49-F238E27FC236}">
                <a16:creationId xmlns:a16="http://schemas.microsoft.com/office/drawing/2014/main" id="{7896A7FB-62B5-40C1-A42D-BA1B667BB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93" y="265043"/>
            <a:ext cx="3832364" cy="30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рбункул - причины и лечение. Классификация и профилактика | xMedicin">
            <a:extLst>
              <a:ext uri="{FF2B5EF4-FFF2-40B4-BE49-F238E27FC236}">
                <a16:creationId xmlns:a16="http://schemas.microsoft.com/office/drawing/2014/main" id="{7EA0371E-AA28-4055-8E15-9226827ED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48" y="1749700"/>
            <a:ext cx="3644348" cy="30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Фото Carbunculus (карбункул)">
            <a:extLst>
              <a:ext uri="{FF2B5EF4-FFF2-40B4-BE49-F238E27FC236}">
                <a16:creationId xmlns:a16="http://schemas.microsoft.com/office/drawing/2014/main" id="{A44C3159-1793-42BF-8322-3441BA47D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139" y="451196"/>
            <a:ext cx="3209512" cy="32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Фото Carbunculus (карбункул)">
            <a:extLst>
              <a:ext uri="{FF2B5EF4-FFF2-40B4-BE49-F238E27FC236}">
                <a16:creationId xmlns:a16="http://schemas.microsoft.com/office/drawing/2014/main" id="{EBEED9CC-5608-4581-AB8E-F4133F95F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05" y="3816625"/>
            <a:ext cx="3462959" cy="277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Карбункул, причины, симптомы, лечение | MedKontrol Мариуполь">
            <a:extLst>
              <a:ext uri="{FF2B5EF4-FFF2-40B4-BE49-F238E27FC236}">
                <a16:creationId xmlns:a16="http://schemas.microsoft.com/office/drawing/2014/main" id="{3BA8636B-245C-4185-A78A-5AF81EBAF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307" y="3429000"/>
            <a:ext cx="3746223" cy="297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219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19F45084-BC83-4D53-A6A2-DA934306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543339"/>
            <a:ext cx="10619891" cy="56719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ГИДРАДЕНИТ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потовых желез. Заболевание вызывается стафилококком. Локализуется в подмышечной впадине, паховых складках,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перианально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гидраденита: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потливость,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личной гигиены,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дерматиты и дерматозы.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начинается с образования поверхностного болезненного инфильтрата конусовидной формы с гиперемией и отеком вокруг. Через 1-2 дня появляется гнойное содержимое, кожа над ним истончается и приобретает синюшно-серый вид. Иногда возникает сразу несколько образований, которые могут соединяться между собой. Общее состояние ухудшается, появляются симптомы интоксикации.</a:t>
            </a:r>
          </a:p>
        </p:txBody>
      </p:sp>
    </p:spTree>
    <p:extLst>
      <p:ext uri="{BB962C8B-B14F-4D97-AF65-F5344CB8AC3E}">
        <p14:creationId xmlns:p14="http://schemas.microsoft.com/office/powerpoint/2010/main" val="361828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1564B-CE40-4E97-8802-1F180AF8C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748" y="212036"/>
            <a:ext cx="9846364" cy="569842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гапоу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«Барабинский медицинский колледж»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AFFD5E-DE48-49AE-B109-602D7DE59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914400"/>
            <a:ext cx="10672900" cy="573156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02. Участие в лечебно-диагностическом и реабилитационном процессах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МДК 02.01. Сестринский уход при различных заболеваниях и состояниях</a:t>
            </a:r>
          </a:p>
          <a:p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Раздел 5. Осуществление лечебно-диагностических вмешательств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 хирургических заболеваниях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Тема 5.26.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Причины, клинические проявления, возможные осложнения, методы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диагностики проблем пациента при местной хирургической инфекции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(фурункуле, карбункуле, гидрадените, абсцессе, флегмоне)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Выполнила преподаватель СД в хирургии: Митрохина О.А.</a:t>
            </a:r>
          </a:p>
        </p:txBody>
      </p:sp>
    </p:spTree>
    <p:extLst>
      <p:ext uri="{BB962C8B-B14F-4D97-AF65-F5344CB8AC3E}">
        <p14:creationId xmlns:p14="http://schemas.microsoft.com/office/powerpoint/2010/main" val="19875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13305-0B4F-4040-85A6-45BAE259A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1" y="530088"/>
            <a:ext cx="3954049" cy="33351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гидраденита: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505D00-C284-43DA-8B69-CFFD5A46C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1" y="1152940"/>
            <a:ext cx="3808275" cy="484145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лечением осторожно удаляют волосы, антисептиками обрабатывают область поражения. Руку на стороне гидраденита подвешивают на косынке. Чтобы не развились новые очаги повреждения, эту область обрабатывают спиртом (салициловым,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левомицетиновым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борным). Для закрытия раны рекомендуется применять наклейки. С пациентом проводится беседа о важности гигиены, борьбы с потливостью.</a:t>
            </a:r>
          </a:p>
        </p:txBody>
      </p:sp>
      <p:pic>
        <p:nvPicPr>
          <p:cNvPr id="6" name="Picture 4" descr="Гнойный гидраденит: вскрытие гнойного гидраденита в клинике, консультация  хирурга в Москве">
            <a:extLst>
              <a:ext uri="{FF2B5EF4-FFF2-40B4-BE49-F238E27FC236}">
                <a16:creationId xmlns:a16="http://schemas.microsoft.com/office/drawing/2014/main" id="{E483069D-A093-4B86-8C3E-3BF6A434E9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" y="742122"/>
            <a:ext cx="5406887" cy="525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12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Хронический гидраденит: хирургическое лечение подмышечных и паховых областей">
            <a:extLst>
              <a:ext uri="{FF2B5EF4-FFF2-40B4-BE49-F238E27FC236}">
                <a16:creationId xmlns:a16="http://schemas.microsoft.com/office/drawing/2014/main" id="{1FAD3887-D814-4AD2-BBC4-38BD1E2AE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" y="198783"/>
            <a:ext cx="6851373" cy="383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Гидраденит в паху: опытный дерматолог в Москве.">
            <a:extLst>
              <a:ext uri="{FF2B5EF4-FFF2-40B4-BE49-F238E27FC236}">
                <a16:creationId xmlns:a16="http://schemas.microsoft.com/office/drawing/2014/main" id="{5C34925E-A71B-4E44-AD51-3CD050A36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13" y="318053"/>
            <a:ext cx="3299791" cy="311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Гидраденит суппуративный: современные представления о патогенезе, те">
            <a:extLst>
              <a:ext uri="{FF2B5EF4-FFF2-40B4-BE49-F238E27FC236}">
                <a16:creationId xmlns:a16="http://schemas.microsoft.com/office/drawing/2014/main" id="{20C574E3-5B68-46F1-8AD9-56635A302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65" y="3829878"/>
            <a:ext cx="3869635" cy="28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Пиодермии. Часть 1">
            <a:extLst>
              <a:ext uri="{FF2B5EF4-FFF2-40B4-BE49-F238E27FC236}">
                <a16:creationId xmlns:a16="http://schemas.microsoft.com/office/drawing/2014/main" id="{A8BA2CBA-4E05-4B03-A22A-BF7C58D3F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47938"/>
            <a:ext cx="3962400" cy="356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388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56055F15-4F32-4F24-8138-FE9C9E04B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874643"/>
            <a:ext cx="10712657" cy="553278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ФЛЕГМОНА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неограниченное распространенное гнойное воспаление в межклеточном пространстве (подкожной, межмышечной, забрюшинной и другой клетчатки). Возбудителями являются стрептококки, стафилококки и др.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начинается остро, с выраженными местными и общими симптомами гнойного воспаления. При поверхностном процессе появляется отек, гиперемия, повышение местной температуры, вначале уплотнение тканей без четких границ, а при нагноении – размягчение этого участка (симптом флюктуации). Общая симптоматика резко выраженная: температура тела повышается до 40*С, озноб, головная боль, нарушается функция пораженной области.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проводится только в хирургическом стационаре гнойно-септического отделения.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784294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8F4BD-6DE7-4436-A9B3-220A7472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4008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флегмоны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AC541-3E45-490C-BA70-D548AF5EA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086678"/>
            <a:ext cx="3657600" cy="490772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инфильтрации консервативно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влажно-высыхающие повязки), 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терапия, поливитамины,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обезболивающин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стадии гнойника оперативное лечение (широкое и глубокое вскрытие с последующим дренированием, наложением влажно-высыхающих повязок с антисептиками). Несколько дней промывание через трубчатый дренаж. 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терапия сульфаниламидами, витаминотерапия, инфузионная терапия.</a:t>
            </a:r>
          </a:p>
        </p:txBody>
      </p:sp>
      <p:pic>
        <p:nvPicPr>
          <p:cNvPr id="1026" name="Picture 2" descr="Флегмона дна полости рта: 3 вида, 1 принцип лечения">
            <a:extLst>
              <a:ext uri="{FF2B5EF4-FFF2-40B4-BE49-F238E27FC236}">
                <a16:creationId xmlns:a16="http://schemas.microsoft.com/office/drawing/2014/main" id="{ADC97EE5-E4C0-4D7A-9932-6AF5A92192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2" y="1086678"/>
            <a:ext cx="5380382" cy="438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72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легмона">
            <a:extLst>
              <a:ext uri="{FF2B5EF4-FFF2-40B4-BE49-F238E27FC236}">
                <a16:creationId xmlns:a16="http://schemas.microsoft.com/office/drawing/2014/main" id="{C14B3C91-A637-48BE-86B9-0D7ABC1E6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97" y="543338"/>
            <a:ext cx="4293703" cy="288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Лечение флегмоны в Москве">
            <a:extLst>
              <a:ext uri="{FF2B5EF4-FFF2-40B4-BE49-F238E27FC236}">
                <a16:creationId xmlns:a16="http://schemas.microsoft.com/office/drawing/2014/main" id="{489E61CA-9AEB-47C6-948B-3030C524A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827" y="2001079"/>
            <a:ext cx="3989112" cy="282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Флегмона | MedKontrol Мариуполь">
            <a:extLst>
              <a:ext uri="{FF2B5EF4-FFF2-40B4-BE49-F238E27FC236}">
                <a16:creationId xmlns:a16="http://schemas.microsoft.com/office/drawing/2014/main" id="{87B99675-FB70-4628-B319-8A7C772EB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25" y="3114261"/>
            <a:ext cx="4439477" cy="294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Фото Phlegmone (флегмона)">
            <a:extLst>
              <a:ext uri="{FF2B5EF4-FFF2-40B4-BE49-F238E27FC236}">
                <a16:creationId xmlns:a16="http://schemas.microsoft.com/office/drawing/2014/main" id="{CAA5223A-82FB-4FBB-AC3A-302774A6A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2" y="487017"/>
            <a:ext cx="3843335" cy="294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Флегмона глазницы - Глазные болезни - Справочник MSD Версия для потребителей">
            <a:extLst>
              <a:ext uri="{FF2B5EF4-FFF2-40B4-BE49-F238E27FC236}">
                <a16:creationId xmlns:a16="http://schemas.microsoft.com/office/drawing/2014/main" id="{962479AB-C351-4923-91A8-16EBDB4C5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63" y="3329610"/>
            <a:ext cx="3174723" cy="294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62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1E05539-1526-42F3-934C-90B45140F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0"/>
            <a:ext cx="10633144" cy="628153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АБСЦЕСС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ограниченное гнойное расплавление тканей. Развивается в любых тканях и органах.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абсцесса: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ссадины, раны, инъекции, гематомы,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метастазирование хирургической инфекции из других областей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лимфогенным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гематогенным путем.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Абсцессы вызываются стафилококками, стрептококками, синегнойной и кишечной палочкой.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абсцесса: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Гиперемия, отек, сначала ограниченное уплотнение с последующим размягчением и положительным симптомом флюктуации, затем присоединяется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ремиттирующая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температура, озноб, боли, уплотнение. Наибольшую опасность представляют гнойники, близко расположенные к внутренним органам и крупным сосудам. Осложнениями могут быть лимфаденит, тромбофлебит, сепсис. Пациент госпитализируется в гнойно-септическое отделение.</a:t>
            </a:r>
          </a:p>
        </p:txBody>
      </p:sp>
    </p:spTree>
    <p:extLst>
      <p:ext uri="{BB962C8B-B14F-4D97-AF65-F5344CB8AC3E}">
        <p14:creationId xmlns:p14="http://schemas.microsoft.com/office/powerpoint/2010/main" val="3016521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8EDD0-66FD-4A4F-8D48-7A568E69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556592"/>
            <a:ext cx="3657600" cy="4373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абсцесса: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48EC7E-547F-4DD0-A505-7F503B916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099930"/>
            <a:ext cx="3657600" cy="489446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Лечится консервативно в хирургическом отделении под наблюдением врача. Если происходит нагноение, проводится вскрытие гнойного очага, дренирование с промыванием полости лекарственными препаратами. Применяется проточно-аспирационное дренирование. Соблюдается постельный режим, иммобилизация пораженной конечности. Антибиотикотерапия, витаминотерапия, инфузионная терапия.</a:t>
            </a:r>
          </a:p>
        </p:txBody>
      </p:sp>
      <p:pic>
        <p:nvPicPr>
          <p:cNvPr id="9218" name="Picture 2" descr="Паратонзиллярный абсцесс — Википедия">
            <a:extLst>
              <a:ext uri="{FF2B5EF4-FFF2-40B4-BE49-F238E27FC236}">
                <a16:creationId xmlns:a16="http://schemas.microsoft.com/office/drawing/2014/main" id="{C47711A3-BEE6-4D6A-B0F2-0C8FCD8E5A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781878"/>
            <a:ext cx="5239509" cy="521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5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Вскрытие паратонзиллярного абсцесса в г. Новый Уренгой - Поликлиника Сканер">
            <a:extLst>
              <a:ext uri="{FF2B5EF4-FFF2-40B4-BE49-F238E27FC236}">
                <a16:creationId xmlns:a16="http://schemas.microsoft.com/office/drawing/2014/main" id="{9161CD82-5360-4091-B7C9-5C3385F4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1" y="432144"/>
            <a:ext cx="3581815" cy="309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Гнойный абсцесс: вскрытие гнойного абсцесса в Москве, цены на платные  услуги в клинике">
            <a:extLst>
              <a:ext uri="{FF2B5EF4-FFF2-40B4-BE49-F238E27FC236}">
                <a16:creationId xmlns:a16="http://schemas.microsoft.com/office/drawing/2014/main" id="{31B3DCE4-6A33-4B5C-8375-BF334680D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09" y="940905"/>
            <a:ext cx="3432313" cy="32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Вскрытие абсцесса">
            <a:extLst>
              <a:ext uri="{FF2B5EF4-FFF2-40B4-BE49-F238E27FC236}">
                <a16:creationId xmlns:a16="http://schemas.microsoft.com/office/drawing/2014/main" id="{A513B485-BE40-4074-9EDB-BB4460A2E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192" y="145775"/>
            <a:ext cx="3432312" cy="337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АБСЦЕСС ВЕКА | Энциклопедия KM.RU">
            <a:extLst>
              <a:ext uri="{FF2B5EF4-FFF2-40B4-BE49-F238E27FC236}">
                <a16:creationId xmlns:a16="http://schemas.microsoft.com/office/drawing/2014/main" id="{86B9FD39-0A65-40A2-A3EA-7DB5C9A5C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82" y="3246783"/>
            <a:ext cx="3936309" cy="295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Абсцесс ноги: вскрытие абсцесса ноги в клинике, осмотр хирурга в Москве">
            <a:extLst>
              <a:ext uri="{FF2B5EF4-FFF2-40B4-BE49-F238E27FC236}">
                <a16:creationId xmlns:a16="http://schemas.microsoft.com/office/drawing/2014/main" id="{8DB216D0-7541-43C6-AD50-CD06262B2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70" y="2821054"/>
            <a:ext cx="3790121" cy="326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Абсцесс руки: вскрыть абсцесс на руке в клинике, цены на консультацию  хирурга">
            <a:extLst>
              <a:ext uri="{FF2B5EF4-FFF2-40B4-BE49-F238E27FC236}">
                <a16:creationId xmlns:a16="http://schemas.microsoft.com/office/drawing/2014/main" id="{1E7D0714-F24A-44C5-8248-0EB72F1E7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97" y="3525077"/>
            <a:ext cx="3936309" cy="31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77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0BFE14F-17E9-4901-9396-C0D760C5E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77078"/>
            <a:ext cx="10672900" cy="583095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РОЖИСТОЕ ВОСПАЛЕНИЕ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острое поверхностное прогрессирующее воспаление кожи и слизистых оболочек. Вызывается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пиогенным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стрептококком, который попадает в организм через ссадины, потертости, опрелости, царапины, раны, распространяется гематогенным,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лимфогенным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путем.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рожистого воспаления: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4-6 дней после проникновения стрептококка в организм болезнь проявляется остро – озноб, высокая температура, интоксикация (слабость, головная боль, нарушение сна и аппетита, учащение пульса, тошнота, рвота, спутанное сознание, бред). Местные симптомы появляются на следующий день. По проявлению местных симптомов делится на :</a:t>
            </a:r>
          </a:p>
          <a:p>
            <a:pPr marL="285750" indent="-285750">
              <a:buFontTx/>
              <a:buChar char="-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эритематозную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буллезную,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флегмонозную,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некротическую.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перенесенного рожистого воспаления повышается чувствительность к стрептококку, после чего заболевание не редко повторяется. Осложнениями могут быть тромбофлебиты, лимфадениты, лимфангиты, слоновость конечностей, сепсис. </a:t>
            </a:r>
          </a:p>
        </p:txBody>
      </p:sp>
    </p:spTree>
    <p:extLst>
      <p:ext uri="{BB962C8B-B14F-4D97-AF65-F5344CB8AC3E}">
        <p14:creationId xmlns:p14="http://schemas.microsoft.com/office/powerpoint/2010/main" val="168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6B326-37E1-4F00-9BCA-98370CFD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7189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РОЖИСТОГО ВОСПАЛЕНИЯ: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3C3CA2-EB70-4824-A8E9-17F9DD23B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1" y="1563757"/>
            <a:ext cx="4114799" cy="4784034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стационарное в инфекционном или гнойно-септическом отделении хирургии. А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терапия пенициллинами,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бициллинами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стрептомицинами, белым стрептоцидом,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этазолом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УФО, обработка спиртом,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стрептоцидной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эмульсией. При скопившемся гное, дренируется полость, удаляется зона некроза, </a:t>
            </a:r>
            <a:r>
              <a:rPr lang="ru-RU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дезинтоксикационная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инфузионная терапия. Постельный режим, иммобилизация пораженной конечности. Витаминотерапия. Высококалорийная пища. Пациентам рекомендуется строго соблюдать правила личной гигиены. </a:t>
            </a:r>
          </a:p>
          <a:p>
            <a:endParaRPr lang="ru-RU" dirty="0"/>
          </a:p>
        </p:txBody>
      </p:sp>
      <p:pic>
        <p:nvPicPr>
          <p:cNvPr id="11266" name="Picture 2" descr="Рожистое воспаление кожи - КГБУЗ Горбольница №12, г. Барнаул: статьи">
            <a:extLst>
              <a:ext uri="{FF2B5EF4-FFF2-40B4-BE49-F238E27FC236}">
                <a16:creationId xmlns:a16="http://schemas.microsoft.com/office/drawing/2014/main" id="{34564A10-4B78-4D47-A18D-DC88F33075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8" y="914399"/>
            <a:ext cx="6135755" cy="478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51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9E265-C438-4B0E-83BC-6CC1220C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913" y="424070"/>
            <a:ext cx="5176699" cy="742121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занятия: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029E4B-C2EA-4533-AD6F-3AE20D39E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643270"/>
            <a:ext cx="8534400" cy="43511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цели: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профессиональные компетенции обучающихся,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указанным видом профессиональной деятельности и соответствующими профессиональными компетенциями обучающихся;</a:t>
            </a:r>
          </a:p>
          <a:p>
            <a:pPr>
              <a:buFontTx/>
              <a:buChar char="-"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практический опыт: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ухода за пациентом,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реабилитационных мероприятий в отношении пациента;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12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Откуда берётся рожистое воспаление и что с ним делать - Лайфхакер">
            <a:extLst>
              <a:ext uri="{FF2B5EF4-FFF2-40B4-BE49-F238E27FC236}">
                <a16:creationId xmlns:a16="http://schemas.microsoft.com/office/drawing/2014/main" id="{9711B11A-04EF-46CF-8B2C-349E3607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1" y="630928"/>
            <a:ext cx="3648075" cy="227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Рожистое воспаление - Дерматологическая патология - Справочник MSD  Профессиональная версия">
            <a:extLst>
              <a:ext uri="{FF2B5EF4-FFF2-40B4-BE49-F238E27FC236}">
                <a16:creationId xmlns:a16="http://schemas.microsoft.com/office/drawing/2014/main" id="{8C370CF0-E4D9-4F43-9EE5-27B842835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01" y="932000"/>
            <a:ext cx="3648075" cy="268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Рожистое воспаление при лимфедеме - статья лимфолога Инновационного  сосудистого центра">
            <a:extLst>
              <a:ext uri="{FF2B5EF4-FFF2-40B4-BE49-F238E27FC236}">
                <a16:creationId xmlns:a16="http://schemas.microsoft.com/office/drawing/2014/main" id="{B0363E4D-8E75-4D41-B6B1-B76AA1221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991" y="200955"/>
            <a:ext cx="2951093" cy="38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Рожа (болезнь) — Википедия">
            <a:extLst>
              <a:ext uri="{FF2B5EF4-FFF2-40B4-BE49-F238E27FC236}">
                <a16:creationId xmlns:a16="http://schemas.microsoft.com/office/drawing/2014/main" id="{0A853044-6833-45AD-A111-7A17DE945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028" y="3157330"/>
            <a:ext cx="3616912" cy="326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Запись на прием, отзывы о врачах и клиниках, консультации врачей онлайн –  Medihost.ru">
            <a:extLst>
              <a:ext uri="{FF2B5EF4-FFF2-40B4-BE49-F238E27FC236}">
                <a16:creationId xmlns:a16="http://schemas.microsoft.com/office/drawing/2014/main" id="{B1D24C9C-A488-4AD8-ACAF-41BAD56DE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96208"/>
            <a:ext cx="3753264" cy="280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Слоновость - причины, симптомы, диагностика и лечение">
            <a:extLst>
              <a:ext uri="{FF2B5EF4-FFF2-40B4-BE49-F238E27FC236}">
                <a16:creationId xmlns:a16="http://schemas.microsoft.com/office/drawing/2014/main" id="{5CDCC44F-4403-4416-B13C-FE42D3958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27" y="3299792"/>
            <a:ext cx="3962400" cy="344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011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43FE490-FD62-4CE6-8F12-8E3479E3B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702365"/>
            <a:ext cx="10858430" cy="56189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ЛИМФАДЕНИТ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лимфатических узлов. Вторичное заболевание, вызванное токсинами, микробами, продуктами распада ткани в зоне первичного очага, поступившими в лимфатические узлы по лимфатическим сосудам.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катаральном воспалении лимфоузлы увеличиваются, отекают, болезненные при пальпации, плотные с четкими границами, смещаются по отношению к другим тканям. Общее самочувствие может не ухудшаться.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нагноении наблюдаются гиперемия и отек кожи вокруг лимфатического узла, сам узел резко болезненный с участками флюктуации, гной может прорываться в окружающие ткани, что приводит к образованию флегмоны. Общее состояние резко ухудшается.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первичного очага пациент направляется на обследование к терапевту, педиатру. Назначается ОАК, ФЛГ. </a:t>
            </a:r>
          </a:p>
        </p:txBody>
      </p:sp>
    </p:spTree>
    <p:extLst>
      <p:ext uri="{BB962C8B-B14F-4D97-AF65-F5344CB8AC3E}">
        <p14:creationId xmlns:p14="http://schemas.microsoft.com/office/powerpoint/2010/main" val="279853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07315-ED09-433A-9274-2A2F8ABF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8116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ЛИМФАДЕНИТА: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7D39B0-25A5-4757-AD5D-EC7D3719A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948070"/>
            <a:ext cx="3657600" cy="404633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Катаральную форму лечат консервативно. 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терапия, сульфаниламиды,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тепло, компрессы (спиртовые, камфорные). В стадии нагноения оперативное лечение, пункции, вскрытие, дренирование,. Удаление л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узла. Иммобилизация, если процесс на конечностях.</a:t>
            </a:r>
          </a:p>
        </p:txBody>
      </p:sp>
      <p:pic>
        <p:nvPicPr>
          <p:cNvPr id="13314" name="Picture 2" descr="Лимфаденит - причины, симптомы, лечение и профилактика">
            <a:extLst>
              <a:ext uri="{FF2B5EF4-FFF2-40B4-BE49-F238E27FC236}">
                <a16:creationId xmlns:a16="http://schemas.microsoft.com/office/drawing/2014/main" id="{2704CC3A-0C07-4672-9FA6-582AC8FBE1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1" y="861391"/>
            <a:ext cx="5367131" cy="469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16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Лимфаденит (воспаление лимфатических узлов с выделением гноя) - МЦ Биосс,  медицинский центр клиника БИОСС: 1 мин - метро Беговая, 10 мин - метро  Полежаевская">
            <a:extLst>
              <a:ext uri="{FF2B5EF4-FFF2-40B4-BE49-F238E27FC236}">
                <a16:creationId xmlns:a16="http://schemas.microsoft.com/office/drawing/2014/main" id="{801C8B5A-2E51-4527-9C3F-7EA8505A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7" y="649358"/>
            <a:ext cx="3763616" cy="37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Лимфаденит - причины, симптомы, лечение и профилактика">
            <a:extLst>
              <a:ext uri="{FF2B5EF4-FFF2-40B4-BE49-F238E27FC236}">
                <a16:creationId xmlns:a16="http://schemas.microsoft.com/office/drawing/2014/main" id="{69553785-0040-4961-A05A-DE2ECDB39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070" y="2014330"/>
            <a:ext cx="4015407" cy="37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Лимфаденит">
            <a:extLst>
              <a:ext uri="{FF2B5EF4-FFF2-40B4-BE49-F238E27FC236}">
                <a16:creationId xmlns:a16="http://schemas.microsoft.com/office/drawing/2014/main" id="{9BA34EAE-FD29-4D06-8931-41BDD6D09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107" y="2756453"/>
            <a:ext cx="4015407" cy="35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92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9E9F344-788C-4AA5-B9E5-CB2CFFA4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742122"/>
            <a:ext cx="10646396" cy="525227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ЛИМФАНГИТ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лимфатических сосудов. Острый лимфангит обычно бывает вторичным заболеванием, вызванным различными воспалительными очагами.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локализации различают поверхностные и глубокие лимфангиты.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лимфангит делится на 2 формы: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сетчатый,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стволовый.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сетчатого характерна местная гиперемия в виде сетки, нити которой идут к регионарным лимфатическим узлам.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Стволовой имеет красные широкие полосы от входных ворот инфекции до увеличенного регионарного л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узла, выраженной интоксикации, изменения в общем анализе крови. </a:t>
            </a:r>
          </a:p>
        </p:txBody>
      </p:sp>
    </p:spTree>
    <p:extLst>
      <p:ext uri="{BB962C8B-B14F-4D97-AF65-F5344CB8AC3E}">
        <p14:creationId xmlns:p14="http://schemas.microsoft.com/office/powerpoint/2010/main" val="897382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0E5B7-5625-4C4B-809C-DCDAFD424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296" y="685800"/>
            <a:ext cx="2844316" cy="7851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ЛИМФАНГИТА: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C5B46E-730C-42DB-A590-53F62A9CF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98294" y="2001078"/>
            <a:ext cx="3061254" cy="399332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гнойно-септическом отделении. Лечение заключается в первичной санации гнойного очага,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бактериальной терапии, иммобилизации и возвышенном положении конечности. </a:t>
            </a:r>
          </a:p>
        </p:txBody>
      </p:sp>
      <p:pic>
        <p:nvPicPr>
          <p:cNvPr id="15362" name="Picture 2" descr="Лимфангит - симптомы и лечение у взрослых. МЦ «Здоровье» в Москве ЮАО  (Варшавская и Аннино), ЦАО (Краснопресненская и Рижская).">
            <a:extLst>
              <a:ext uri="{FF2B5EF4-FFF2-40B4-BE49-F238E27FC236}">
                <a16:creationId xmlns:a16="http://schemas.microsoft.com/office/drawing/2014/main" id="{2DAF15B2-7709-4AF3-836C-27EE330B06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6" y="1113183"/>
            <a:ext cx="6427304" cy="372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280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Лимфангит - Lymphangitis - Википедия">
            <a:extLst>
              <a:ext uri="{FF2B5EF4-FFF2-40B4-BE49-F238E27FC236}">
                <a16:creationId xmlns:a16="http://schemas.microsoft.com/office/drawing/2014/main" id="{8FC369BE-B118-4FA0-8C18-7001D823A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52" y="384727"/>
            <a:ext cx="3420096" cy="272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Лимфатические узлы в норме">
            <a:extLst>
              <a:ext uri="{FF2B5EF4-FFF2-40B4-BE49-F238E27FC236}">
                <a16:creationId xmlns:a16="http://schemas.microsoft.com/office/drawing/2014/main" id="{A76BD2F8-EFE6-4188-8730-2C00BDF0F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06" y="2304739"/>
            <a:ext cx="3859075" cy="29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Лимфангит - симптомы и лечение, фото и видео">
            <a:extLst>
              <a:ext uri="{FF2B5EF4-FFF2-40B4-BE49-F238E27FC236}">
                <a16:creationId xmlns:a16="http://schemas.microsoft.com/office/drawing/2014/main" id="{523D2212-3B83-4C6F-B4CE-F3D14E677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538" y="298174"/>
            <a:ext cx="4520854" cy="341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Медкампус (студенты - медики) - Женщина обратилась с этим болезненным  поражением на животе. Ранее она была здорова, не помнила недавнего укуса  насекомых, и в остальном у нее не было никаких симптомов. Какой">
            <a:extLst>
              <a:ext uri="{FF2B5EF4-FFF2-40B4-BE49-F238E27FC236}">
                <a16:creationId xmlns:a16="http://schemas.microsoft.com/office/drawing/2014/main" id="{CC13542A-3278-49EF-932D-B896886B6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469" y="3617843"/>
            <a:ext cx="3458817" cy="29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12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FBF2FED4-3C41-406A-A541-17B426B6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338470"/>
            <a:ext cx="10725909" cy="499606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ФЛЕБИТ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воспаление вены. Развивается как вторичная инфекция в результате другой хирургической инфекции близлежащих тканей и органов, инфицированной раны или неправильно выполненных внутривенных инфекций.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отмечают боль по ходу поверхностной или глубокой вены.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Пальпаторно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поверхностная вена уплотнена и болезненна, изменения на коже не значительные. При глубоком процессе пациент отмечает боль при напряжении мышц и движениях. Общее состояние редко ухудшается. </a:t>
            </a:r>
          </a:p>
        </p:txBody>
      </p:sp>
    </p:spTree>
    <p:extLst>
      <p:ext uri="{BB962C8B-B14F-4D97-AF65-F5344CB8AC3E}">
        <p14:creationId xmlns:p14="http://schemas.microsoft.com/office/powerpoint/2010/main" val="2950797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91896-77DD-4D3E-B968-A461EB32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4141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ФЛЕБИТА: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0CC30C-AF2F-4816-A96F-25FB851E2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431235"/>
            <a:ext cx="3657600" cy="446598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Консервативное: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гепариновая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мазь, мазь Вишневского, согревающие компрессы. С целью профилактики образования тромбов проводят обследование крови (коагулограмма, ПТИ), назначают препараты, уменьшающие свертываемость крови.</a:t>
            </a:r>
          </a:p>
        </p:txBody>
      </p:sp>
      <p:pic>
        <p:nvPicPr>
          <p:cNvPr id="1026" name="Picture 2" descr="Флебит: причины, симптомы и лечение в статье флеболога Илларионова И. Н.">
            <a:extLst>
              <a:ext uri="{FF2B5EF4-FFF2-40B4-BE49-F238E27FC236}">
                <a16:creationId xmlns:a16="http://schemas.microsoft.com/office/drawing/2014/main" id="{80424CF3-81CE-44E4-A97C-833564A7FA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2" y="1099929"/>
            <a:ext cx="4261333" cy="446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68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лебит - Twitter Search / Twitter">
            <a:extLst>
              <a:ext uri="{FF2B5EF4-FFF2-40B4-BE49-F238E27FC236}">
                <a16:creationId xmlns:a16="http://schemas.microsoft.com/office/drawing/2014/main" id="{6944AF49-58A8-4961-A6DF-5452B57A8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71" y="806105"/>
            <a:ext cx="3930512" cy="32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лебит - симптоми, причини, снимки, лечение на флебит на крайниците">
            <a:extLst>
              <a:ext uri="{FF2B5EF4-FFF2-40B4-BE49-F238E27FC236}">
                <a16:creationId xmlns:a16="http://schemas.microsoft.com/office/drawing/2014/main" id="{3A6CCBEA-E5C5-495A-9940-04AEBD92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744" y="2998304"/>
            <a:ext cx="3930512" cy="28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Постинъекционный флебит">
            <a:extLst>
              <a:ext uri="{FF2B5EF4-FFF2-40B4-BE49-F238E27FC236}">
                <a16:creationId xmlns:a16="http://schemas.microsoft.com/office/drawing/2014/main" id="{0F8839C6-EF66-4C9B-B4EE-E2CABBB11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75" y="806105"/>
            <a:ext cx="3790122" cy="306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29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30DAE-7289-40CB-8667-84B650FD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329" y="318053"/>
            <a:ext cx="7169427" cy="54554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занятия: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909668-7F3B-4FE6-84E3-539D87758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967409"/>
            <a:ext cx="8534400" cy="55725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Уметь: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пациента к лечебно-диагностическим мероприятиям,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сестринский уход за пациентом,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консультировать пациента,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фармакотерапию по назначению врача,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утвержденную медицинскую документацию;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клинические проявления, возможные осложнения, методы диагностики проблем пациента,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и оказание сестринской помощи,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введения лекарственных средств, правила использования аппаратуры, оборудования, изделий медицинского назначения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38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707936C-281B-4727-B881-E8D27ECA4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3482" y="569843"/>
            <a:ext cx="10831926" cy="541130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ТРОМБОФЛЕБИТ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острое воспаление стенки вены с образованием в просвете ее тромба.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бывает повреждение сосудистой стенки (травма, инъекция), воспаление вены, замедление тока крови, осложнение родов, операции, инфекционные заболевания (тиф, сепсис), повышение свертываемости крови.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поверхностном тромбофлебите характерно острое начало – интенсивные боли, гиперемия и отек по ходу вены, пальпация плотных, болезненных тяжей и узлов под кожей, отек стопы, нарушение функции конечности, повышение температуры тела.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Тромбофлебит глубоких вен – более тяжелое заболевание, интенсивные боли в конечности, отек всей конечности, интоксикация, повышение температуры тела до 40*С. Осложнением может быть тромбоэмболия любых сосудов, приводящая иногда к смерти пациента.</a:t>
            </a:r>
          </a:p>
        </p:txBody>
      </p:sp>
    </p:spTree>
    <p:extLst>
      <p:ext uri="{BB962C8B-B14F-4D97-AF65-F5344CB8AC3E}">
        <p14:creationId xmlns:p14="http://schemas.microsoft.com/office/powerpoint/2010/main" val="4145269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78930-73DC-4F4C-A1B9-46380E1A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530087"/>
            <a:ext cx="3657600" cy="86139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ТРОМБОФЛЕБИТА: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8C392B-6B36-4B65-BABD-32FBFE6E5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696278"/>
            <a:ext cx="3657600" cy="429812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хирургическом стационаре: антибиотики сульфаниламиды, обезболивание, антикоагулянты под контролем ПТИ индекса (не ниже 50%),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влажно-высыхающие повязки с антисептиками или мазевые повязки. При тромбоэмболии хирургическое лечение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тромбэктомия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Пациент должен соблюдать постельный режим, конечность иммобилизуют в возвышенном положении.</a:t>
            </a:r>
          </a:p>
        </p:txBody>
      </p:sp>
      <p:pic>
        <p:nvPicPr>
          <p:cNvPr id="3074" name="Picture 2" descr="Тромбофлебит (тромбоз) поверхностных вен">
            <a:extLst>
              <a:ext uri="{FF2B5EF4-FFF2-40B4-BE49-F238E27FC236}">
                <a16:creationId xmlns:a16="http://schemas.microsoft.com/office/drawing/2014/main" id="{83EF4DFB-FFA2-4427-9528-D5E373DD02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69" y="1696278"/>
            <a:ext cx="5473147" cy="361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924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Гнойный тромбофлебит - причины, симптомы, диагностика и лечение">
            <a:extLst>
              <a:ext uri="{FF2B5EF4-FFF2-40B4-BE49-F238E27FC236}">
                <a16:creationId xmlns:a16="http://schemas.microsoft.com/office/drawing/2014/main" id="{A81ECAB0-EF7B-4F71-B681-C4DBDD27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440013"/>
            <a:ext cx="4200939" cy="324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Лечение тромбофлебита в Калининграде | Медцентр &quot;Надежда&quot;">
            <a:extLst>
              <a:ext uri="{FF2B5EF4-FFF2-40B4-BE49-F238E27FC236}">
                <a16:creationId xmlns:a16="http://schemas.microsoft.com/office/drawing/2014/main" id="{F5AED3E8-3A05-45E4-B169-D7AECAD06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27" y="990392"/>
            <a:ext cx="3644348" cy="418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Профессиональное лечение тромбофлебита в Киеве | Хирургия №2">
            <a:extLst>
              <a:ext uri="{FF2B5EF4-FFF2-40B4-BE49-F238E27FC236}">
                <a16:creationId xmlns:a16="http://schemas.microsoft.com/office/drawing/2014/main" id="{E03DC68F-E97F-4B03-B1D4-71A36C2BB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731561"/>
            <a:ext cx="3644348" cy="348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Тромбофлебит | Клиника Стариша">
            <a:extLst>
              <a:ext uri="{FF2B5EF4-FFF2-40B4-BE49-F238E27FC236}">
                <a16:creationId xmlns:a16="http://schemas.microsoft.com/office/drawing/2014/main" id="{E052D41E-A35E-459A-B54F-53EC8492F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3" y="3239950"/>
            <a:ext cx="2955235" cy="324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Лечение острого тромбофлебита Киев институт сосудистой хирургии Н.М. Амосова">
            <a:extLst>
              <a:ext uri="{FF2B5EF4-FFF2-40B4-BE49-F238E27FC236}">
                <a16:creationId xmlns:a16="http://schemas.microsoft.com/office/drawing/2014/main" id="{631C5F2B-EC12-471C-8C33-6AAA0F12F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843" y="3429001"/>
            <a:ext cx="3087757" cy="30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1603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1A7F131-4887-4E59-8B7A-49AE4476C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91548"/>
            <a:ext cx="10712657" cy="57028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ОСТЕОМИЕЛИТ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гнойное воспаление костного мозга, распространяющееся на кость и надкостницу.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остеомиелита может быть травма кости и мягких тканей вокруг, послеоперационные осложнения, занос инфекции гематогенным путем из другого очага.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Инфекция, попав в кость, вызывает воспаление костного мозга, гной через костные канальцы прорывается наружу под надкостницу, которая отслаивается от кости. Гной разрушает надкостницу и выходит в мягкие ткани, образуя обширную флегмону мягких тканей.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начинается с высокой температуры до 40*С, появления боли в конечности. Состояние тяжелое, сознание спутанное, бред, интоксикация, в анализе крови лейкоцитоз, сдвиг формулы в лево, ускорение СОЭ. Боль в конечности приобретает рвущий, сверлящий, распирающий характер, через несколько дней отек мягких тканей, гиперемия кожи, местное повышение температуры, увеличиваются регионарные лимфоузлы. К концу недели появляется межмышечная флегмона, которая часто осложняется сепсисом.</a:t>
            </a:r>
          </a:p>
        </p:txBody>
      </p:sp>
    </p:spTree>
    <p:extLst>
      <p:ext uri="{BB962C8B-B14F-4D97-AF65-F5344CB8AC3E}">
        <p14:creationId xmlns:p14="http://schemas.microsoft.com/office/powerpoint/2010/main" val="3742640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11EA0-8199-41A7-85B5-A8C3B9C6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1" y="450575"/>
            <a:ext cx="4341813" cy="4130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ОСТЕОМИЕЛИТА: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FA08C5-F4BF-4D9E-A12A-C0BFF6BFB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863599"/>
            <a:ext cx="3657600" cy="513080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подлежат экстренной госпитализации в гнойно-септическое отделение хирургического стационара.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 антибактериальную,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дезинтоксикационную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терапию.</a:t>
            </a:r>
          </a:p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вскрывается флегмона, рассекается надкостница, трепанация костномозговой полости, дренирование проточно-аспирационное. Пациент находится на строгом постельном режиме с иммобилизацией конечности гипсовой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лангетой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126" name="Picture 6" descr="Остеомиелит челюсти: что это такое, симптомы, причины, лечение, фото">
            <a:extLst>
              <a:ext uri="{FF2B5EF4-FFF2-40B4-BE49-F238E27FC236}">
                <a16:creationId xmlns:a16="http://schemas.microsoft.com/office/drawing/2014/main" id="{06351C63-AC1C-4B52-86DE-213C996BBC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7" y="863599"/>
            <a:ext cx="5380383" cy="503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05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Остеомиелит челюсти — причины, симптомы и лечение">
            <a:extLst>
              <a:ext uri="{FF2B5EF4-FFF2-40B4-BE49-F238E27FC236}">
                <a16:creationId xmlns:a16="http://schemas.microsoft.com/office/drawing/2014/main" id="{1E36C73F-BD77-4BA4-8B32-97F4507A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" y="357981"/>
            <a:ext cx="3941759" cy="254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Остеомиелит: причины, симптомы, диагностика и лечение">
            <a:extLst>
              <a:ext uri="{FF2B5EF4-FFF2-40B4-BE49-F238E27FC236}">
                <a16:creationId xmlns:a16="http://schemas.microsoft.com/office/drawing/2014/main" id="{6EB1138C-6881-4789-B3ED-17D024BD0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210" y="2390331"/>
            <a:ext cx="4280452" cy="312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Лечение остеомиелита клиника в Москве">
            <a:extLst>
              <a:ext uri="{FF2B5EF4-FFF2-40B4-BE49-F238E27FC236}">
                <a16:creationId xmlns:a16="http://schemas.microsoft.com/office/drawing/2014/main" id="{F7E637F8-4589-47E5-A97E-4F9AA642C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65" y="212035"/>
            <a:ext cx="4280451" cy="283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Лечение остеомиелита клиника в Москве">
            <a:extLst>
              <a:ext uri="{FF2B5EF4-FFF2-40B4-BE49-F238E27FC236}">
                <a16:creationId xmlns:a16="http://schemas.microsoft.com/office/drawing/2014/main" id="{735C63FC-1BA1-44BD-BD1D-58B1C5922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43" y="3810001"/>
            <a:ext cx="4422911" cy="249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Остеомиелит: челюсти, хронический, у детей, фото, лечение">
            <a:extLst>
              <a:ext uri="{FF2B5EF4-FFF2-40B4-BE49-F238E27FC236}">
                <a16:creationId xmlns:a16="http://schemas.microsoft.com/office/drawing/2014/main" id="{768C3124-15FB-4FDC-94C4-C735F989F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56" y="4452730"/>
            <a:ext cx="3941759" cy="218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10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D8EB2-8BC5-441E-BE27-ED12833A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84314"/>
            <a:ext cx="10765667" cy="22793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предварительного контроля и закрепления знаний, для самостоятельной внеаудиторной работы по теме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5.26.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Причины, клинические проявления, возможные осложнения, методы  диагностики проблем пациента при местной хирургической инфекции (фурункуле, карбункуле, гидрадените, абсцессе, флегмоне)</a:t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1C3185-0258-4C2D-9053-B5B1FEBD1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663688"/>
            <a:ext cx="10765665" cy="357808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устно ответы на вопросы - фронтальный опрос: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понятию «Фурункул»?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понятию «Карбункул»?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отличия между флегмоной и абсцессом?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аэробной хирургической инфекции вы знаете?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основные причины возникновения хирургической инфекции?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основные принципы лечения местной хирургической инфекции?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402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DF304-DCCC-4E32-B99C-67D10AFE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165" y="490330"/>
            <a:ext cx="8719931" cy="71561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46F874-0D32-44C1-BE79-B25294A48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194" y="2345634"/>
            <a:ext cx="10672902" cy="3869635"/>
          </a:xfrm>
        </p:spPr>
        <p:txBody>
          <a:bodyPr/>
          <a:lstStyle/>
          <a:p>
            <a:r>
              <a:rPr lang="ru-RU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Барыкина Н.В. Сестринское дело в хирургии </a:t>
            </a:r>
            <a:r>
              <a:rPr lang="ru-RU" sz="240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Ростов</a:t>
            </a:r>
            <a:r>
              <a:rPr lang="ru-RU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на - Дону «Феникс» 2010 г.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Стецюк В.Г. Сестринское дело в хирургии: учеб. пособие. – 4-е изд.,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«ГЭОТАР – Медиа, 2015 г.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Особенности общения с пациентами хирургического профиля[Электронный ресурс] Режим доступа: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//studfile.net preview pege:23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1604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767B3-A9D2-489F-BACA-E78E1C41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457740"/>
            <a:ext cx="10977701" cy="3975651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0237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A629F-5021-49D6-B0CD-A21CC16B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63825"/>
            <a:ext cx="10633146" cy="112643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Хирургическая инфекция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проникновение патогенных микробов в организм и реакция тканей на внедрившиеся микроорганизмы и их токсины.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12D76-95A1-4722-927D-E19DC9595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828801"/>
            <a:ext cx="10633144" cy="467801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процесс зависит от таких факторов, как: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защитных сил организма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вирулентность возбудителя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Локализация патологического процесса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возникновения, характера и течения гнойно-воспалительного процесса большое значение имеет фактор микроорганизма, представленный в его местной и общей устойчивости. Значение имеет состояние отдельных систем организма – нервной, эндокринной, желудочно-кишечной. Грудные дети и старики менее устойчивы к гнойным инфекциям, чем люди среднего возраста. Также влияет физическое и умственное переутомление, бессонница, недоедание, гиповитаминозы.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55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9074175-FF83-4567-BC44-8A2026872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90330"/>
            <a:ext cx="10699404" cy="618280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Гнойная инфекция распространяется по пути наименьшего сопротивления в подкожной клетчатке, в рыхлой соединительной ткани, между мышцами, в фасциальных пространствах, по ходу сухожильных, сосудисто-нервных пучков, по лимфатическим и кровеносным сосудам. </a:t>
            </a:r>
          </a:p>
          <a:p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Входными воротами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 может быть нарушение целостности кожного покрова и слизистых, воздушно-капельный и контактный путь. Средний медицинский работник сталкивается первым с такими пациентами, он принимает непосредственное участие в диагностике, лечении, организации ухода, проведении профилактических мероприятий.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хирургической инфекции: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этиологическому фактору выделяют неспецифическую аэробную (гнойную), анаэробную, гнилостную и специфическую инфекцию.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клиническому течению различают острую и хроническую инфекцию, по распространенности – общую (сепсис) и местную.</a:t>
            </a:r>
          </a:p>
        </p:txBody>
      </p:sp>
    </p:spTree>
    <p:extLst>
      <p:ext uri="{BB962C8B-B14F-4D97-AF65-F5344CB8AC3E}">
        <p14:creationId xmlns:p14="http://schemas.microsoft.com/office/powerpoint/2010/main" val="271458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A88A2-F3CC-45EC-B7CE-AB50214D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69" y="172278"/>
            <a:ext cx="10495721" cy="39093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гнойная аэробная хирургическая инфекция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4BA371-2A07-42DE-849E-EEDFB843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563217"/>
            <a:ext cx="10845177" cy="573156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Возбудителями аэробной хирургической инфекции могут быть кокки (стафилококки, стрептококки, пневмококки и др.), патогенные грибки, простейшие и др.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проявления воспаления: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инфильтрации появляется отек, местное повышение температуры, уплотнение тканей и болезненность при пальпации, гиперемия кожи при поверхностно расположенном очаге воспаления, боли носят ноющий характер, нарушается функция пораженного органа.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нагноения усиливается отек и гиперемия мягких тканей, при пальпации  появляется резкая болезненность и размягчение, дающее симптом флюктуации (баллотирование гнойного содержимого очага), боли носят «дергающий», пульсирующий характер, увеличиваются регионарные лимфоузлы.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вскрытия из гнойного очага выделяется гной, составными элементами которого являются лейкоциты, разрушенные ткани и бактерии.</a:t>
            </a:r>
          </a:p>
        </p:txBody>
      </p:sp>
    </p:spTree>
    <p:extLst>
      <p:ext uri="{BB962C8B-B14F-4D97-AF65-F5344CB8AC3E}">
        <p14:creationId xmlns:p14="http://schemas.microsoft.com/office/powerpoint/2010/main" val="35955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A668A6C-2231-4540-8D1E-D43E483FF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50573"/>
            <a:ext cx="10805422" cy="573819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симптомы воспаления: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симптомов зависит от сопротивляемости организма, вирулентности микроорганизмов, количества токсинов и продуктов распада тканей, проникших в организм из очага поражения.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Клиника: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 тела до 37*С – 40*С, озноб, слабость, головная боль, головокружение, тошнота, рвота. 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Выраженная интоксикация, сухость во рту, жажда, частое поверхностное дыхание, учащение пульса, падение артериального давления, помрачение или потеря сознания, нарушение функции печени и почек.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крови уменьшается процент гемоглобина, идет уменьшение эритроцитов и увеличение количества лейкоцитов, резкое увеличение СОЭ, сдвиг лейкоцитарной формулы влево.</a:t>
            </a:r>
          </a:p>
        </p:txBody>
      </p:sp>
    </p:spTree>
    <p:extLst>
      <p:ext uri="{BB962C8B-B14F-4D97-AF65-F5344CB8AC3E}">
        <p14:creationId xmlns:p14="http://schemas.microsoft.com/office/powerpoint/2010/main" val="75147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0C5DE-4795-4FF7-8735-5B766AD7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85531"/>
            <a:ext cx="9731998" cy="397565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лечения пациента: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34B50D-1E50-437A-B4F0-1E104C5F0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742122"/>
            <a:ext cx="10792170" cy="525227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инфильтрации при остром процессе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показаны влажно-высыхающие повязки с антисептиками (20% р-р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димексида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10% р-р натрия хлорида, 25% р-р магния сульфата), иммобилизация конечности. При уменьшении гиперемии и отека – сухие и влажные согревающие компрессы (спиртовые растворы, 10% р-р камфорного масла) физиопроцедуры (УВЧ, электрофорез, ультразвук с лекарственными препаратами)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нагноения госпитализация в гнойно-септическое отделение хирургического стационара, вскрытие гнойника с дренированием и наложением влажно-высыхающих повязок для улучшения оттока гноя из очага воспаления. Через несколько дней после очищения раны от гноя – мазевые повязки для улучшения заживления раны. Рана заживает вторичным натяжением (без наложения швов)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лечение состоит в применении антибиотиков, сульфаниламидов,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нитрофуранов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под контролем чувствительности микрофлоры, иммуноглобулинов, вакцин, инфузий с детоксом, поливитаминов.</a:t>
            </a:r>
          </a:p>
        </p:txBody>
      </p:sp>
    </p:spTree>
    <p:extLst>
      <p:ext uri="{BB962C8B-B14F-4D97-AF65-F5344CB8AC3E}">
        <p14:creationId xmlns:p14="http://schemas.microsoft.com/office/powerpoint/2010/main" val="99011719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559</TotalTime>
  <Words>2911</Words>
  <Application>Microsoft Office PowerPoint</Application>
  <PresentationFormat>Широкоэкранный</PresentationFormat>
  <Paragraphs>164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Calibri</vt:lpstr>
      <vt:lpstr>Century Gothic</vt:lpstr>
      <vt:lpstr>Times New Roman</vt:lpstr>
      <vt:lpstr>Wingdings 3</vt:lpstr>
      <vt:lpstr>Сектор</vt:lpstr>
      <vt:lpstr>КОНТРОЛЬНЫЕ ВОПРОСЫ ДЛЯ КОНТРОЛЯ ЗНАНИЙ ПО ТЕМЕ: 5.25. Причины, клинические проявления, возможные осложнения, методы диагностики проблем пациента при хирургической инфекции</vt:lpstr>
      <vt:lpstr>гапоу нсо «Барабинский медицинский колледж»</vt:lpstr>
      <vt:lpstr>Цели занятия:</vt:lpstr>
      <vt:lpstr>Задачи занятия:</vt:lpstr>
      <vt:lpstr>Хирургическая инфекция – это проникновение патогенных микробов в организм и реакция тканей на внедрившиеся микроорганизмы и их токсины. </vt:lpstr>
      <vt:lpstr>Презентация PowerPoint</vt:lpstr>
      <vt:lpstr>Острая гнойная аэробная хирургическая инфекция</vt:lpstr>
      <vt:lpstr>Презентация PowerPoint</vt:lpstr>
      <vt:lpstr>                           Принципы лечения пациента:</vt:lpstr>
      <vt:lpstr>Презентация PowerPoint</vt:lpstr>
      <vt:lpstr>               Лечение           Фолликулита:</vt:lpstr>
      <vt:lpstr>Презентация PowerPoint</vt:lpstr>
      <vt:lpstr>Презентация PowerPoint</vt:lpstr>
      <vt:lpstr>Лечение фурункула:</vt:lpstr>
      <vt:lpstr>Презентация PowerPoint</vt:lpstr>
      <vt:lpstr>Презентация PowerPoint</vt:lpstr>
      <vt:lpstr>Лечение карбункула:</vt:lpstr>
      <vt:lpstr>Презентация PowerPoint</vt:lpstr>
      <vt:lpstr>Презентация PowerPoint</vt:lpstr>
      <vt:lpstr>Лечение гидраденита:</vt:lpstr>
      <vt:lpstr>Презентация PowerPoint</vt:lpstr>
      <vt:lpstr>Презентация PowerPoint</vt:lpstr>
      <vt:lpstr>Лечение флегмоны</vt:lpstr>
      <vt:lpstr>Презентация PowerPoint</vt:lpstr>
      <vt:lpstr>Презентация PowerPoint</vt:lpstr>
      <vt:lpstr>Лечение абсцесса:</vt:lpstr>
      <vt:lpstr>Презентация PowerPoint</vt:lpstr>
      <vt:lpstr>Презентация PowerPoint</vt:lpstr>
      <vt:lpstr>ЛЕЧЕНИЕ РОЖИСТОГО ВОСПАЛЕНИЯ:</vt:lpstr>
      <vt:lpstr>Презентация PowerPoint</vt:lpstr>
      <vt:lpstr>Презентация PowerPoint</vt:lpstr>
      <vt:lpstr>ЛЕЧЕНИЕ ЛИМФАДЕНИТА:</vt:lpstr>
      <vt:lpstr>Презентация PowerPoint</vt:lpstr>
      <vt:lpstr>Презентация PowerPoint</vt:lpstr>
      <vt:lpstr>ЛЕЧЕНИЕ ЛИМФАНГИТА:</vt:lpstr>
      <vt:lpstr>Презентация PowerPoint</vt:lpstr>
      <vt:lpstr>Презентация PowerPoint</vt:lpstr>
      <vt:lpstr>ЛЕЧЕНИЕ ФЛЕБИТА:</vt:lpstr>
      <vt:lpstr>Презентация PowerPoint</vt:lpstr>
      <vt:lpstr>Презентация PowerPoint</vt:lpstr>
      <vt:lpstr>ЛЕЧЕНИЕ ТРОМБОФЛЕБИТА:</vt:lpstr>
      <vt:lpstr>Презентация PowerPoint</vt:lpstr>
      <vt:lpstr>Презентация PowerPoint</vt:lpstr>
      <vt:lpstr>ЛЕЧЕНИЕ ОСТЕОМИЕЛИТА:</vt:lpstr>
      <vt:lpstr>Презентация PowerPoint</vt:lpstr>
      <vt:lpstr>Контрольные вопросы для предварительного контроля и закрепления знаний, для самостоятельной внеаудиторной работы по теме 5.26. Причины, клинические проявления, возможные осложнения, методы  диагностики проблем пациента при местной хирургической инфекции (фурункуле, карбункуле, гидрадените, абсцессе, флегмоне) </vt:lpstr>
      <vt:lpstr>СПИСОК ИСПОЛЬЗОВАННЫХ ИСТОЧНИКОВ:</vt:lpstr>
      <vt:lpstr>    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нсо «Барабинский медицинский колледж»</dc:title>
  <dc:creator>User</dc:creator>
  <cp:lastModifiedBy>User</cp:lastModifiedBy>
  <cp:revision>72</cp:revision>
  <dcterms:created xsi:type="dcterms:W3CDTF">2022-10-23T13:41:38Z</dcterms:created>
  <dcterms:modified xsi:type="dcterms:W3CDTF">2022-11-20T06:13:16Z</dcterms:modified>
</cp:coreProperties>
</file>