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44" r:id="rId3"/>
    <p:sldId id="278" r:id="rId4"/>
    <p:sldId id="339" r:id="rId5"/>
    <p:sldId id="342" r:id="rId6"/>
    <p:sldId id="275" r:id="rId7"/>
    <p:sldId id="274" r:id="rId8"/>
    <p:sldId id="265" r:id="rId9"/>
    <p:sldId id="257" r:id="rId10"/>
    <p:sldId id="259" r:id="rId11"/>
    <p:sldId id="272" r:id="rId12"/>
    <p:sldId id="262" r:id="rId13"/>
    <p:sldId id="261" r:id="rId14"/>
    <p:sldId id="273" r:id="rId15"/>
    <p:sldId id="264" r:id="rId16"/>
    <p:sldId id="270" r:id="rId17"/>
    <p:sldId id="260" r:id="rId18"/>
    <p:sldId id="263" r:id="rId19"/>
    <p:sldId id="343" r:id="rId20"/>
    <p:sldId id="266" r:id="rId21"/>
    <p:sldId id="277" r:id="rId22"/>
    <p:sldId id="336" r:id="rId23"/>
    <p:sldId id="269" r:id="rId24"/>
    <p:sldId id="271" r:id="rId25"/>
    <p:sldId id="331" r:id="rId26"/>
    <p:sldId id="276" r:id="rId27"/>
    <p:sldId id="267" r:id="rId28"/>
    <p:sldId id="332" r:id="rId29"/>
    <p:sldId id="281" r:id="rId30"/>
    <p:sldId id="282" r:id="rId31"/>
    <p:sldId id="283" r:id="rId32"/>
    <p:sldId id="284" r:id="rId33"/>
    <p:sldId id="290" r:id="rId34"/>
    <p:sldId id="335" r:id="rId35"/>
    <p:sldId id="285" r:id="rId36"/>
    <p:sldId id="295" r:id="rId37"/>
    <p:sldId id="287" r:id="rId38"/>
    <p:sldId id="288" r:id="rId39"/>
    <p:sldId id="286" r:id="rId40"/>
    <p:sldId id="291" r:id="rId41"/>
    <p:sldId id="321" r:id="rId42"/>
    <p:sldId id="292" r:id="rId43"/>
    <p:sldId id="322" r:id="rId44"/>
    <p:sldId id="296" r:id="rId45"/>
    <p:sldId id="293" r:id="rId46"/>
    <p:sldId id="294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3" r:id="rId71"/>
    <p:sldId id="324" r:id="rId72"/>
    <p:sldId id="325" r:id="rId73"/>
    <p:sldId id="326" r:id="rId74"/>
    <p:sldId id="327" r:id="rId75"/>
    <p:sldId id="289" r:id="rId7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vkontakte.ru/photo-5746112_119791055?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vkontakte.ru/photo-5746112_119494666?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vkontakte.ru/photo-5746112_119787439?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vkontakte.ru/photo-5746112_119494676?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vkontakte.ru/photo-5746112_120896168?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vkontakte.ru/photo-5746112_119788274?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vkontakte.ru/photo-5746112_119718968?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vkontakte.ru/photo-5746112_119787061?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vkontakte.ru/photo-5746112_119494670?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vkontakte.ru/photo-5746112_119494679?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vkontakte.ru/photo-5746112_119787112?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vkontakte.ru/photo-5746112_119719105?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vkontakte.ru/photo-5746112_120896906?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vkontakte.ru/photo-1245857_100007196?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vkontakte.ru/photo-5746112_119494883?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vkontakte.ru/photo-5746112_119787071?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vkontakte.ru/photo-3730015_114911682?" TargetMode="Externa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vkontakte.ru/photo-5746112_120896170?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vkontakte.ru/photo-5746112_119719299?" TargetMode="Externa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vkontakte.ru/photo-5746112_122450514?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vkontakte.ru/photo-5746112_119694328?" TargetMode="Externa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vkontakte.ru/photo-5746112_122450515?" TargetMode="Externa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vkontakte.ru/photo-5746112_123104492?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vkontakte.ru/photo-5746112_120232183?" TargetMode="Externa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vkontakte.ru/photo-5746112_127385378?" TargetMode="Externa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vkontakte.ru/photo-1245857_100007642?" TargetMode="Externa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vkontakte.ru/photo-5746112_123482374?" TargetMode="Externa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vkontakte.ru/photo-131231_123580572?" TargetMode="Externa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vkontakte.ru/photo-5746112_126293276?" TargetMode="Externa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vkontakte.ru/photo-5746112_119852970?" TargetMode="Externa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vkontakte.ru/photo-5746112_121625501?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kontakte.ru/photo-5746112_119984216?" TargetMode="External"/><Relationship Id="rId2" Type="http://schemas.openxmlformats.org/officeDocument/2006/relationships/hyperlink" Target="http://vkontakte.ru/pages.php?o=-5746112&amp;p=&#1076;&#1080;&#1088;&#1077;&#1082;&#1090;&#1080;&#1074;&#1091;%20&#8470;%2045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vkontakte.ru/photo-131231_123580556?" TargetMode="Externa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vkontakte.ru/photo-131231_123580559?" TargetMode="Externa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vkontakte.ru/photo-131231_123580560?" TargetMode="Externa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vkontakte.ru/photo-131231_123580580?" TargetMode="Externa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vkontakte.ru/photo-131231_123580575?" TargetMode="Externa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vkontakte.ru/photo-131231_123580563?" TargetMode="Externa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vkontakte.ru/photo-131231_123580568?" TargetMode="Externa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vkontakte.ru/photo-131231_127334872?" TargetMode="Externa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vkontakte.ru/photo-131231_127334873?" TargetMode="Externa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vkontakte.ru/photo-131231_127334874?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vkontakte.ru/photo-131231_127335125?" TargetMode="Externa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vkontakte.ru/photo-131231_127335124?" TargetMode="Externa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vkontakte.ru/photo-131231_127335297?" TargetMode="Externa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vkontakte.ru/photo-131231_127335298?" TargetMode="Externa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vkontakte.ru/photo-131231_127335299?" TargetMode="Externa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vkontakte.ru/photo-131231_127335834?" TargetMode="Externa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vkontakte.ru/photo-131231_127335835?" TargetMode="Externa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vkontakte.ru/photo-131231_127335836?" TargetMode="Externa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vkontakte.ru/photo-131231_127336560?" TargetMode="Externa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vkontakte.ru/photo-131231_127336561?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vkontakte.ru/photo-5746112_119811122?" TargetMode="Externa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vkontakte.ru/photo-131231_127336562?" TargetMode="Externa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vkontakte.ru/photo-131231_127336858?" TargetMode="Externa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vkontakte.ru/photo-131231_127336860?" TargetMode="Externa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vkontakte.ru/photo-131231_127337031?" TargetMode="Externa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vkontakte.ru/photo-131231_127337032?" TargetMode="Externa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vkontakte.ru/photo-131231_127337033?" TargetMode="Externa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vkontakte.ru/photo-131231_127337438?" TargetMode="Externa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vkontakte.ru/photo-131231_127337439?" TargetMode="Externa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vkontakte.ru/photo-131231_127337440?" TargetMode="Externa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vkontakte.ru/photo-131231_127337714?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44_%D0%B3%D0%BE%D0%B4" TargetMode="External"/><Relationship Id="rId3" Type="http://schemas.openxmlformats.org/officeDocument/2006/relationships/hyperlink" Target="http://ru.wikipedia.org/wiki/%D0%A1%D1%82%D0%B0%D0%BB%D0%B8%D0%BD%D0%B3%D1%80%D0%B0%D0%B4%D1%81%D0%BA%D0%B0%D1%8F_%D0%B1%D0%B8%D1%82%D0%B2%D0%B0" TargetMode="External"/><Relationship Id="rId7" Type="http://schemas.openxmlformats.org/officeDocument/2006/relationships/hyperlink" Target="http://ru.wikipedia.org/wiki/%D0%9D%D0%B0%D1%86%D0%B8%D0%BE%D0%BD%D0%B0%D0%BB-%D1%81%D0%BE%D1%86%D0%B8%D0%B0%D0%BB%D0%B8%D0%B7%D0%BC" TargetMode="External"/><Relationship Id="rId12" Type="http://schemas.openxmlformats.org/officeDocument/2006/relationships/image" Target="../media/image7.jpeg"/><Relationship Id="rId2" Type="http://schemas.openxmlformats.org/officeDocument/2006/relationships/hyperlink" Target="http://ru.wikipedia.org/wiki/%D0%93%D1%80%D1%83%D0%BF%D0%BF%D0%B0_%D0%B0%D1%80%D0%BC%D0%B8%D0%B9_%C2%AB%D0%94%D0%BE%D0%BD%C2%BB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%D0%9B%D1%8E%D1%84%D1%82%D0%B2%D0%B0%D1%84%D1%84%D0%B5" TargetMode="External"/><Relationship Id="rId11" Type="http://schemas.openxmlformats.org/officeDocument/2006/relationships/hyperlink" Target="http://ru.wikipedia.org/wiki/%D0%94%D1%80%D0%B5%D0%B7%D0%B4%D0%B5%D0%BD" TargetMode="External"/><Relationship Id="rId5" Type="http://schemas.openxmlformats.org/officeDocument/2006/relationships/hyperlink" Target="http://ru.wikipedia.org/wiki/%D0%93%D0%B5%D1%80%D0%B8%D0%BD%D0%B3,_%D0%93%D0%B5%D1%80%D0%BC%D0%B0%D0%BD_%D0%92%D0%B8%D0%BB%D1%8C%D0%B3%D0%B5%D0%BB%D1%8C%D0%BC" TargetMode="External"/><Relationship Id="rId10" Type="http://schemas.openxmlformats.org/officeDocument/2006/relationships/hyperlink" Target="http://ru.wikipedia.org/wiki/1957_%D0%B3%D0%BE%D0%B4" TargetMode="External"/><Relationship Id="rId4" Type="http://schemas.openxmlformats.org/officeDocument/2006/relationships/hyperlink" Target="http://ru.wikipedia.org/wiki/%D0%93%D0%B8%D1%82%D0%BB%D0%B5%D1%80" TargetMode="External"/><Relationship Id="rId9" Type="http://schemas.openxmlformats.org/officeDocument/2006/relationships/hyperlink" Target="http://ru.wikipedia.org/wiki/%D0%93%D0%94%D0%A0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vkontakte.ru/photo-131231_127337715?" TargetMode="Externa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vkontakte.ru/photo-131231_127338104?" TargetMode="External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vkontakte.ru/photo-131231_127338106?" TargetMode="External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vkontakte.ru/photo-131231_127338862?" TargetMode="External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vkontakte.ru/photo-131231_126866593?" TargetMode="External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vkontakte.ru/photo-5746112_119787357?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vkontakte.ru/photo-5746112_119718969?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vkontakte.ru/photo-5746112_119494665?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286000"/>
            <a:ext cx="8001000" cy="1066800"/>
          </a:xfrm>
        </p:spPr>
        <p:txBody>
          <a:bodyPr>
            <a:noAutofit/>
          </a:bodyPr>
          <a:lstStyle/>
          <a:p>
            <a:r>
              <a:rPr lang="ru-RU" sz="8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Сталинградская</a:t>
            </a:r>
            <a:r>
              <a:rPr lang="ru-RU" sz="8000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 </a:t>
            </a:r>
            <a:br>
              <a:rPr lang="ru-RU" sz="8000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</a:br>
            <a:r>
              <a:rPr lang="ru-RU" sz="8000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   </a:t>
            </a:r>
            <a:r>
              <a:rPr lang="ru-RU" sz="8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битва</a:t>
            </a:r>
            <a:endParaRPr lang="ru-RU" sz="8000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stral" pitchFamily="66" charset="0"/>
            </a:endParaRPr>
          </a:p>
        </p:txBody>
      </p:sp>
      <p:pic>
        <p:nvPicPr>
          <p:cNvPr id="66564" name="Picture 4" descr="http://cs1620.vkontakte.ru/u2163629/57354286/x_03f339db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4508" b="4508"/>
          <a:stretch>
            <a:fillRect/>
          </a:stretch>
        </p:blipFill>
        <p:spPr bwMode="auto">
          <a:xfrm>
            <a:off x="5410200" y="2426368"/>
            <a:ext cx="3241110" cy="41508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57912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Общий вид горящего Сталинграда с реки Волги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324600" y="533400"/>
            <a:ext cx="2438400" cy="5867400"/>
          </a:xfrm>
        </p:spPr>
        <p:txBody>
          <a:bodyPr>
            <a:normAutofit fontScale="77500" lnSpcReduction="20000"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августа                          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Немецкие войска достигли Волги на севере Сталинграда в районе поселка Рынок, отрезав 62-ю армию от остальных советских войск на северо-западе Сталинграда. </a:t>
            </a: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Повторная попытка русских прорвать коридор немецких войск потерпела крушение. Начались массированные бомбардировки города. </a:t>
            </a: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Еременко писал, что 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«23 августа</a:t>
            </a:r>
            <a:r>
              <a:rPr lang="ru-RU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немцы так жахнули по городу с неба, что весь город загорелся, всё горело....». С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амая страшная бомбардировка была в тот день.</a:t>
            </a:r>
          </a:p>
          <a:p>
            <a:endParaRPr lang="ru-RU" sz="1800" dirty="0" smtClean="0"/>
          </a:p>
          <a:p>
            <a:endParaRPr lang="ru-RU" dirty="0"/>
          </a:p>
        </p:txBody>
      </p:sp>
      <p:pic>
        <p:nvPicPr>
          <p:cNvPr id="112642" name="Picture 2" descr="http://cs1219.vkontakte.ru/u2163629/57352186/x_ef5dfe47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9507" r="9507"/>
          <a:stretch>
            <a:fillRect/>
          </a:stretch>
        </p:blipFill>
        <p:spPr bwMode="auto">
          <a:xfrm>
            <a:off x="457200" y="533400"/>
            <a:ext cx="5620011" cy="51931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419600" y="304800"/>
            <a:ext cx="4495800" cy="5867400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25 августа.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/>
              <a:t>Сталинград переходит на военное положение.. </a:t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C00000"/>
                </a:solidFill>
              </a:rPr>
              <a:t>28 августа.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/>
              <a:t>Массовое бегство жителей из Сталинграда — событие, замалчивавшееся в послевоенных советских источниках. </a:t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C00000"/>
                </a:solidFill>
              </a:rPr>
              <a:t>29 августа.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/>
              <a:t>Создание северной группы Горохова, как отчаянная попытка стабилизировать оборону города. </a:t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C00000"/>
                </a:solidFill>
              </a:rPr>
              <a:t>12 сентября.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/>
              <a:t>Назначение Василия Чуйкова командующим 62-й армией- </a:t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C00000"/>
                </a:solidFill>
              </a:rPr>
              <a:t>13 сентября.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/>
              <a:t>Немецкое наступление под руководством Паулюса продолжается. Александр Воронин, начальник Сталинградского НКВД, запрашивает Лаврентия Берия о мерах, которые следует предпринять, «если Красная Армия оставит город». </a:t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C00000"/>
                </a:solidFill>
              </a:rPr>
              <a:t>14 сентября. </a:t>
            </a:r>
            <a:r>
              <a:rPr lang="ru-RU" sz="1200" dirty="0" smtClean="0"/>
              <a:t>Немецкие войска врываются в Сталинград. В 13.00 ими взят Мамаев курган. </a:t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C00000"/>
                </a:solidFill>
              </a:rPr>
              <a:t>16 сентября</a:t>
            </a:r>
            <a:r>
              <a:rPr lang="ru-RU" sz="1200" b="1" dirty="0" smtClean="0">
                <a:solidFill>
                  <a:srgbClr val="C00000"/>
                </a:solidFill>
              </a:rPr>
              <a:t>.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/>
              <a:t>33-й полк 13-й гвардейской дивизии отбивает Мамаев курган, на его вершине появляется красный флаг. </a:t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C00000"/>
                </a:solidFill>
              </a:rPr>
              <a:t>18 сентября.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/>
              <a:t>Начало трехдневной блокады элеватора в южной части Сталинграда. </a:t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C00000"/>
                </a:solidFill>
              </a:rPr>
              <a:t>19 сентября.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/>
              <a:t>95-я дивизия </a:t>
            </a:r>
            <a:r>
              <a:rPr lang="ru-RU" sz="1200" dirty="0" err="1" smtClean="0"/>
              <a:t>Горишного</a:t>
            </a:r>
            <a:r>
              <a:rPr lang="ru-RU" sz="1200" dirty="0" smtClean="0"/>
              <a:t> в ранние часы утра переправляется в город. </a:t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C00000"/>
                </a:solidFill>
              </a:rPr>
              <a:t>22 сентября.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/>
              <a:t>День смерти. Крупное немецкое наступление отбрасывает к побережью Волги 13-ю гвардейскую дивизию, однако немцам не удается прорвать линию обороны советских войск. </a:t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C00000"/>
                </a:solidFill>
              </a:rPr>
              <a:t>24 сентября.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/>
              <a:t>284-я дивизия </a:t>
            </a:r>
            <a:r>
              <a:rPr lang="ru-RU" sz="1200" dirty="0" err="1" smtClean="0"/>
              <a:t>Батюка</a:t>
            </a:r>
            <a:r>
              <a:rPr lang="ru-RU" sz="1200" dirty="0" smtClean="0"/>
              <a:t> переправляется в Сталинград. 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50178" name="Picture 2" descr="http://cs1620.vkontakte.ru/u2163629/57352186/x_3bf353b0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5130" b="15130"/>
          <a:stretch>
            <a:fillRect/>
          </a:stretch>
        </p:blipFill>
        <p:spPr bwMode="auto">
          <a:xfrm>
            <a:off x="457200" y="381000"/>
            <a:ext cx="3710836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77000" y="304800"/>
            <a:ext cx="2362200" cy="685800"/>
          </a:xfrm>
        </p:spPr>
        <p:txBody>
          <a:bodyPr>
            <a:noAutofit/>
          </a:bodyPr>
          <a:lstStyle/>
          <a:p>
            <a:r>
              <a:rPr lang="ru-RU" sz="3600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Дом Павлова</a:t>
            </a:r>
            <a:endParaRPr lang="ru-RU" sz="3600" spc="0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553200" y="1600200"/>
            <a:ext cx="2209800" cy="51054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сентября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Немцы атакуют Сталинград на севере Промышленного района.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Ночью 193-я дивизия Смехотворова пересекает  Волгу. Разведывательная группа сержанта Павлова из шести человек захватывает дом, впоследствии известный как Дом Павлова.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9570" name="Picture 2" descr="http://cs1219.vkontakte.ru/u2163629/57352186/x_1032ba5c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7659" r="7659"/>
          <a:stretch>
            <a:fillRect/>
          </a:stretch>
        </p:blipFill>
        <p:spPr bwMode="auto">
          <a:xfrm>
            <a:off x="381000" y="1055224"/>
            <a:ext cx="5867400" cy="54217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629400" y="838200"/>
            <a:ext cx="2057400" cy="5181600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одном интервью танкист 4 ТА рассказывал что на подступах к Сталинграду встретили на полном ходу батарею наших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зенитчиц с 85 мм орудиями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(как на фото), которые даже опомница не успели, как были закатаны гусеницами.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0594" name="Picture 2" descr="http://cs1219.vkontakte.ru/u2163629/57352186/x_5ecb8967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2856" r="128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629400" y="533400"/>
            <a:ext cx="2057400" cy="6019800"/>
          </a:xfrm>
        </p:spPr>
        <p:txBody>
          <a:bodyPr>
            <a:norm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- Хорош танк, немецкие снаряды его не берут. Мечтаю до Берлина с ним дойти! 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Ну дай то бог.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Берлина было еще далеко..."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Худ фильм. "Блокада").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 позже модернизировали. Это танк ИС-2. Именно он прошел вместе с Т-34-85 и самоходками по улицам Берлина.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9154" name="Picture 2" descr="http://cs1620.vkontakte.ru/u2163629/57352186/x_c9d2080c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0921" r="1092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477000" y="685800"/>
            <a:ext cx="2438400" cy="6858000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1—3 октября.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/>
              <a:t>Первая полностью успешная ночная атака русских штурмовых </a:t>
            </a:r>
            <a:r>
              <a:rPr lang="ru-RU" sz="1200" dirty="0" smtClean="0"/>
              <a:t>групп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C00000"/>
                </a:solidFill>
              </a:rPr>
              <a:t>16 октября.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/>
              <a:t>Василий Зайцев придумывает лозунг «За Волгой для нас земли нет</a:t>
            </a:r>
            <a:r>
              <a:rPr lang="ru-RU" sz="1200" dirty="0" smtClean="0"/>
              <a:t>!» Он </a:t>
            </a:r>
            <a:r>
              <a:rPr lang="ru-RU" sz="1200" dirty="0" smtClean="0"/>
              <a:t>становится священной клятвой защитников Сталинграда. </a:t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C00000"/>
                </a:solidFill>
              </a:rPr>
              <a:t>16—17 </a:t>
            </a:r>
            <a:r>
              <a:rPr lang="ru-RU" sz="1200" b="1" dirty="0" smtClean="0">
                <a:solidFill>
                  <a:srgbClr val="C00000"/>
                </a:solidFill>
              </a:rPr>
              <a:t>октября. </a:t>
            </a:r>
            <a:r>
              <a:rPr lang="ru-RU" sz="1200" dirty="0" smtClean="0"/>
              <a:t>Включение дивизии Людникова в русскую линию Обороны. </a:t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C00000"/>
                </a:solidFill>
              </a:rPr>
              <a:t>23 </a:t>
            </a:r>
            <a:r>
              <a:rPr lang="ru-RU" sz="1200" b="1" dirty="0" smtClean="0">
                <a:solidFill>
                  <a:srgbClr val="C00000"/>
                </a:solidFill>
              </a:rPr>
              <a:t>октября</a:t>
            </a:r>
            <a:r>
              <a:rPr lang="ru-RU" sz="1200" b="1" dirty="0" smtClean="0"/>
              <a:t>.</a:t>
            </a:r>
            <a:r>
              <a:rPr lang="ru-RU" sz="1200" dirty="0" smtClean="0"/>
              <a:t> </a:t>
            </a:r>
            <a:r>
              <a:rPr lang="ru-RU" sz="1200" dirty="0" smtClean="0"/>
              <a:t>Немцы начинают атаку на завод «Красный Октябрь». </a:t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C00000"/>
                </a:solidFill>
              </a:rPr>
              <a:t>26 </a:t>
            </a:r>
            <a:r>
              <a:rPr lang="ru-RU" sz="1200" b="1" dirty="0" smtClean="0">
                <a:solidFill>
                  <a:srgbClr val="C00000"/>
                </a:solidFill>
              </a:rPr>
              <a:t>октября.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/>
              <a:t>Последняя русская </a:t>
            </a:r>
            <a:r>
              <a:rPr lang="ru-RU" sz="1200" dirty="0" smtClean="0"/>
              <a:t>переправа.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C00000"/>
                </a:solidFill>
              </a:rPr>
              <a:t>31 октября. </a:t>
            </a:r>
            <a:r>
              <a:rPr lang="ru-RU" sz="1200" dirty="0" smtClean="0"/>
              <a:t>45-я дивизия Соколова переправляется в Сталинград и начинает </a:t>
            </a:r>
            <a:r>
              <a:rPr lang="ru-RU" sz="1200" dirty="0" smtClean="0"/>
              <a:t>контратаку.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C00000"/>
                </a:solidFill>
              </a:rPr>
              <a:t>11 ноября.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/>
              <a:t>Последнее крупное наступление Паулюса.</a:t>
            </a:r>
            <a:endParaRPr lang="ru-RU" sz="1200" dirty="0"/>
          </a:p>
        </p:txBody>
      </p:sp>
      <p:pic>
        <p:nvPicPr>
          <p:cNvPr id="107522" name="Picture 2" descr="http://cs1219.vkontakte.ru/u2163629/57352186/x_dd98abef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7660" r="17660"/>
          <a:stretch>
            <a:fillRect/>
          </a:stretch>
        </p:blipFill>
        <p:spPr bwMode="auto">
          <a:xfrm>
            <a:off x="457200" y="533400"/>
            <a:ext cx="5937337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72200" y="533400"/>
            <a:ext cx="2514600" cy="617220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 товарищ, в смертельной агонии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зови понапрасну друзей.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Дай-ка лучше согрею ладони я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дымящейся кровью твоей.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не плачь, не стони - ты не маленький,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не ранен, ты просто убит.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 на память сниму с тебя валенки. 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еще наступать предстоит…»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 от конца 1944 г.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- офицер-танкист.</a:t>
            </a:r>
          </a:p>
          <a:p>
            <a:endParaRPr lang="ru-RU" dirty="0"/>
          </a:p>
        </p:txBody>
      </p:sp>
      <p:pic>
        <p:nvPicPr>
          <p:cNvPr id="101378" name="Picture 2" descr="http://cs1620.vkontakte.ru/u2163629/57352186/x_aac74803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1608" r="11608"/>
          <a:stretch>
            <a:fillRect/>
          </a:stretch>
        </p:blipFill>
        <p:spPr bwMode="auto">
          <a:xfrm>
            <a:off x="457200" y="685800"/>
            <a:ext cx="5525022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400800" y="304800"/>
            <a:ext cx="2514600" cy="70104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19 ноября.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Советские войска начинают операцию под кодовым названием «Уран</a:t>
            </a:r>
            <a:r>
              <a:rPr lang="ru-RU" dirty="0" smtClean="0"/>
              <a:t>».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3 декабря.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Русские штурмовые группы захватывают ряд немецких опорных пунктов вдоль набережной Волги.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24 декабря.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Направленные на помощь Паулюсу силы армии </a:t>
            </a:r>
            <a:r>
              <a:rPr lang="ru-RU" dirty="0" smtClean="0"/>
              <a:t>Манштейна </a:t>
            </a:r>
            <a:r>
              <a:rPr lang="ru-RU" dirty="0" smtClean="0"/>
              <a:t>вынуждены отступить.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10 января 1943.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Советские армии окружают Сталинградский мешок, или котел, начиная операцию «Кольцо» по уничтожению окруженных немцев.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26 </a:t>
            </a:r>
            <a:r>
              <a:rPr lang="ru-RU" b="1" dirty="0" smtClean="0">
                <a:solidFill>
                  <a:srgbClr val="C00000"/>
                </a:solidFill>
              </a:rPr>
              <a:t>января.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Завершается </a:t>
            </a:r>
            <a:r>
              <a:rPr lang="ru-RU" dirty="0" smtClean="0"/>
              <a:t>5-месячный период окружения армии.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31 января.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Паулюс сдается 64-й армии генерала Шумилова, которая продвинулась в промышленную часть Сталинграда с юга.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1618" name="Picture 2" descr="http://cs1219.vkontakte.ru/u2163629/57352186/x_708b15df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2935" r="12935"/>
          <a:stretch>
            <a:fillRect/>
          </a:stretch>
        </p:blipFill>
        <p:spPr bwMode="auto">
          <a:xfrm>
            <a:off x="381000" y="685800"/>
            <a:ext cx="5937337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685800"/>
            <a:ext cx="8458200" cy="838200"/>
          </a:xfrm>
        </p:spPr>
        <p:txBody>
          <a:bodyPr>
            <a:noAutofit/>
          </a:bodyPr>
          <a:lstStyle/>
          <a:p>
            <a:r>
              <a:rPr lang="ru-RU" sz="36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Колонна немецких военнопленных в центре города</a:t>
            </a:r>
            <a:r>
              <a:rPr lang="ru-RU" sz="36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/>
            </a:r>
            <a:br>
              <a:rPr lang="ru-RU" sz="36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</a:br>
            <a:endParaRPr lang="ru-RU" sz="3600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  <p:pic>
        <p:nvPicPr>
          <p:cNvPr id="108546" name="Picture 2" descr="http://cs1219.vkontakte.ru/u2163629/57352186/x_98f478f8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4076" r="14076"/>
          <a:stretch>
            <a:fillRect/>
          </a:stretch>
        </p:blipFill>
        <p:spPr bwMode="auto">
          <a:xfrm>
            <a:off x="2209800" y="838200"/>
            <a:ext cx="4953000" cy="45768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3000" y="5638800"/>
            <a:ext cx="7315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февраля.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Капитуляция немецких войск на севере Сталинграда, ознаменовавшая окончание битвы.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00" y="533400"/>
            <a:ext cx="2286000" cy="57912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Сталинград стал примером долгой войны на улицах города.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такими боями часто пасуют весьма опытные военачальники, ибо это очень сложный тип боя требующий от всех командиров и отдельных солдат высокого уровня и инициативности.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Есть даже точка зрения что страх перед городскими боями стал одной из причин блокады Ленинграда, а не попыток штурма с дальнейшей борьбой на улицах.</a:t>
            </a:r>
          </a:p>
          <a:p>
            <a:endParaRPr lang="ru-RU" dirty="0"/>
          </a:p>
        </p:txBody>
      </p:sp>
      <p:pic>
        <p:nvPicPr>
          <p:cNvPr id="1026" name="Picture 2" descr="http://cs1620.vkontakte.ru/u2163629/57352186/x_3df0c7e1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4166" r="14166"/>
          <a:stretch>
            <a:fillRect/>
          </a:stretch>
        </p:blipFill>
        <p:spPr bwMode="auto">
          <a:xfrm>
            <a:off x="533400" y="762000"/>
            <a:ext cx="5689948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85800" y="1219200"/>
            <a:ext cx="8080248" cy="5257800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Царицын…Сталинград…Волгоград…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Обстановка к началу битвы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Главнокомандующие   фронтов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История Сталинградской битвы: хроника событий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Военно-политические итоги и международное значение победы под Сталинградом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Находки Сталинграда времен войны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Память о них жива…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Героям Сталинградской битвы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Музей-панорама «Сталинградская битва»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Памятник-ансамбль «Героям Сталинградской битвы»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90600" y="457200"/>
            <a:ext cx="7543800" cy="533400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Содержание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00800" y="457200"/>
            <a:ext cx="2286000" cy="1066800"/>
          </a:xfrm>
        </p:spPr>
        <p:txBody>
          <a:bodyPr>
            <a:noAutofit/>
          </a:bodyPr>
          <a:lstStyle/>
          <a:p>
            <a:r>
              <a:rPr lang="ru-RU" sz="36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Сталинград</a:t>
            </a:r>
            <a:br>
              <a:rPr lang="ru-RU" sz="36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</a:br>
            <a:r>
              <a:rPr lang="ru-RU" sz="36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Момент боя</a:t>
            </a:r>
            <a:endParaRPr lang="ru-RU" sz="3600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477000" y="1600200"/>
            <a:ext cx="2057400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Зайцев в своих мемуарах рассказывает об одном любопытном эпизоде, 2 солдата засели на позиции с несколькими пулемётами, выставили их в направлении путей подхода противника и один из них с помощью нескольких верёвок мог стрелять со всех стволов и сидел как заправской звонарь. Второй ему помогал и вёл огонь из личного оружия. Солдаты были ранены и не могли да и не хотели вылезать самостоятельно. Им даже организовали подноску боеприпасов, но к вечеру продержавшись несколько часов они погибли.</a:t>
            </a:r>
          </a:p>
        </p:txBody>
      </p:sp>
      <p:pic>
        <p:nvPicPr>
          <p:cNvPr id="105474" name="Picture 2" descr="http://cs1777.vkontakte.ru/u17832332/57351302/x_e0e451f1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1210" r="11210"/>
          <a:stretch>
            <a:fillRect/>
          </a:stretch>
        </p:blipFill>
        <p:spPr bwMode="auto">
          <a:xfrm>
            <a:off x="457200" y="762000"/>
            <a:ext cx="5772411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629400" y="1143000"/>
            <a:ext cx="2057400" cy="4419600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столько раз видала рукопашный,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наяву. И тысячу - во сне.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говорит, что на войне не страшно,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 ничего не знает о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войне…»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Юлия Друнина, 1943</a:t>
            </a:r>
            <a:endParaRPr lang="ru-RU" dirty="0"/>
          </a:p>
        </p:txBody>
      </p:sp>
      <p:pic>
        <p:nvPicPr>
          <p:cNvPr id="45058" name="Picture 2" descr="http://cs1491.vkontakte.ru/u2163629/57352186/x_7e5d6db7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2608" r="260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0200" y="381000"/>
            <a:ext cx="3733800" cy="14478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Водружение Красного знамени в центре Сталинграда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  <p:pic>
        <p:nvPicPr>
          <p:cNvPr id="95236" name="Picture 4" descr="http://cs1250.vkontakte.ru/u4233912/18239391/x_189b554c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6518" b="6518"/>
          <a:stretch>
            <a:fillRect/>
          </a:stretch>
        </p:blipFill>
        <p:spPr bwMode="auto">
          <a:xfrm>
            <a:off x="152400" y="2590800"/>
            <a:ext cx="60198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cs1777.vkontakte.ru/u17832332/57351302/x_0c6382ea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0703" b="20703"/>
          <a:stretch>
            <a:fillRect/>
          </a:stretch>
        </p:blipFill>
        <p:spPr bwMode="auto">
          <a:xfrm>
            <a:off x="1295400" y="457200"/>
            <a:ext cx="6400800" cy="59146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981200"/>
          </a:xfrm>
        </p:spPr>
        <p:txBody>
          <a:bodyPr>
            <a:noAutofit/>
          </a:bodyPr>
          <a:lstStyle/>
          <a:p>
            <a:r>
              <a:rPr lang="ru-RU" sz="3600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ВОЕННО-ПОЛИТИЧЕСКИЕ ИТОГИ И МЕЖДУНАРОДНОЕ ЗНАЧЕНИЕ ПОБЕДЫ ПОД </a:t>
            </a:r>
            <a:r>
              <a:rPr lang="ru-RU" sz="3600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СТАЛИНГРАДОМ</a:t>
            </a:r>
            <a:br>
              <a:rPr lang="ru-RU" sz="3600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</a:br>
            <a:r>
              <a:rPr lang="ru-RU" sz="3600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/>
            </a:r>
            <a:br>
              <a:rPr lang="ru-RU" sz="3600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</a:br>
            <a:r>
              <a:rPr lang="ru-RU" sz="2000" i="1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Таким остался Сталинград…</a:t>
            </a:r>
            <a:r>
              <a:rPr lang="ru-RU" sz="3600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/>
            </a:r>
            <a:br>
              <a:rPr lang="ru-RU" sz="3600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</a:br>
            <a:endParaRPr lang="ru-RU" sz="3600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stral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24400" y="2667000"/>
            <a:ext cx="3962400" cy="3962400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Победа советских войск над немецко-фашистскими войсками под Сталинградом - одна из наиболее славных страниц летописи Великой Отечественной войны. 200 дней и ночей - с 17 июля 1942 года до 2 февраля 1943 года - продолжалась Сталинградская битва при непрерывно возрастающем напряжении сил обеих сторон.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354" name="Picture 2" descr="http://cs1620.vkontakte.ru/u2163629/57352186/x_7985fcdb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9147" r="9147"/>
          <a:stretch>
            <a:fillRect/>
          </a:stretch>
        </p:blipFill>
        <p:spPr bwMode="auto">
          <a:xfrm>
            <a:off x="457200" y="2667000"/>
            <a:ext cx="4057389" cy="37492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3600" y="1524000"/>
            <a:ext cx="2895600" cy="5334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Сталинградская битва по продолжительности и ожесточенности боев, по количеству участвовавших людей и боевой техники превзошла на тот момент все сражения мировой истории. Она </a:t>
            </a:r>
            <a:r>
              <a:rPr lang="ru-RU" dirty="0" smtClean="0">
                <a:solidFill>
                  <a:srgbClr val="C00000"/>
                </a:solidFill>
              </a:rPr>
              <a:t>развернулась на огромной территории в 100 тысяч квадратных километров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На отдельных этапах с обеих сторон в ней </a:t>
            </a:r>
            <a:r>
              <a:rPr lang="ru-RU" dirty="0" smtClean="0">
                <a:solidFill>
                  <a:srgbClr val="C00000"/>
                </a:solidFill>
              </a:rPr>
              <a:t>участвовало свыше 2 миллионов человек, до 2 тысяч танков, более 2 тысяч самолетов, до 26 тысяч орудий</a:t>
            </a:r>
            <a:r>
              <a:rPr lang="ru-RU" dirty="0" smtClean="0"/>
              <a:t>. По результатам эта битва также превзошла все предшествовавшие. Под Сталинградом советские войска разгромили пять армий: две немецкие, две румынские и одну итальянскую. </a:t>
            </a:r>
          </a:p>
        </p:txBody>
      </p:sp>
      <p:pic>
        <p:nvPicPr>
          <p:cNvPr id="93188" name="Picture 4" descr="http://cs242.vkontakte.ru/u2262203/36670479/x_3d275740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01" b="101"/>
          <a:stretch>
            <a:fillRect/>
          </a:stretch>
        </p:blipFill>
        <p:spPr bwMode="auto">
          <a:xfrm>
            <a:off x="457200" y="304800"/>
            <a:ext cx="5407617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629400" y="1371600"/>
            <a:ext cx="2057400" cy="44196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Немецко-фашистские войска потеряли </a:t>
            </a:r>
            <a:r>
              <a:rPr lang="ru-RU" dirty="0" smtClean="0"/>
              <a:t>убитыми, ранеными, плененными более </a:t>
            </a:r>
            <a:r>
              <a:rPr lang="ru-RU" dirty="0" smtClean="0">
                <a:solidFill>
                  <a:srgbClr val="C00000"/>
                </a:solidFill>
              </a:rPr>
              <a:t>800 тысяч солдат и офицеров</a:t>
            </a:r>
            <a:r>
              <a:rPr lang="ru-RU" dirty="0" smtClean="0"/>
              <a:t>, а также большое количество боевой техники, оружия и снаряжения.</a:t>
            </a:r>
          </a:p>
          <a:p>
            <a:endParaRPr lang="ru-RU" dirty="0"/>
          </a:p>
        </p:txBody>
      </p:sp>
      <p:pic>
        <p:nvPicPr>
          <p:cNvPr id="46082" name="Picture 2" descr="http://cs1491.vkontakte.ru/u2163629/57352186/x_622c5ce6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4107" r="1410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1066800"/>
          </a:xfrm>
        </p:spPr>
        <p:txBody>
          <a:bodyPr>
            <a:noAutofit/>
          </a:bodyPr>
          <a:lstStyle/>
          <a:p>
            <a:r>
              <a:rPr lang="ru-RU" sz="3600" i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«Мы возродим тебя, родной Сталинград…»</a:t>
            </a:r>
            <a:endParaRPr lang="ru-RU" sz="3600" i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  <p:pic>
        <p:nvPicPr>
          <p:cNvPr id="104450" name="Picture 2" descr="http://cs1777.vkontakte.ru/u17832332/57351302/x_cc6f4f21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4179" r="14179"/>
          <a:stretch>
            <a:fillRect/>
          </a:stretch>
        </p:blipFill>
        <p:spPr bwMode="auto">
          <a:xfrm>
            <a:off x="1600200" y="1143000"/>
            <a:ext cx="60198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228600"/>
            <a:ext cx="8686800" cy="64770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609600"/>
            <a:ext cx="7620000" cy="60198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Победа советских войск под Сталинградом имела большое военно-политическое значение.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Ее </a:t>
            </a:r>
            <a:r>
              <a:rPr lang="ru-RU" dirty="0" smtClean="0">
                <a:solidFill>
                  <a:schemeClr val="bg1"/>
                </a:solidFill>
              </a:rPr>
              <a:t>непосредственным результатом явился разгром советскими войсками пяти армий противника: 6-й полевой и 4-й танковой немецких, 3-й и 4-й румынских, 8-й итальянской. Немецко-фашистские войска потеряли полностью 32 дивизии и 3 бригады, а 16 их дивизиям было нанесено серьезное поражение.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Разгром немецко-фашистских войск под Сталинградом нанес удар по международному положению фашистского блока.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Накануне </a:t>
            </a:r>
            <a:r>
              <a:rPr lang="ru-RU" dirty="0" smtClean="0">
                <a:solidFill>
                  <a:schemeClr val="bg1"/>
                </a:solidFill>
              </a:rPr>
              <a:t>войны Германия имела дипломатические отношения с 40 государствами. После Сталинградской битвы их осталось 22, из них более половины составляли сателлиты Германии. 10 государств объявили войну Германии, 6 – Италии, 4 – Японии.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Многие государственные и политические деятели мира высоко оценили победу советского народа</a:t>
            </a:r>
            <a:r>
              <a:rPr lang="ru-RU" dirty="0" smtClean="0">
                <a:solidFill>
                  <a:schemeClr val="bg1"/>
                </a:solidFill>
              </a:rPr>
              <a:t>.                                      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В послании И. В. Сталину, полученном 5 февраля 1943 года, президент США Ф. Рузвельт назвал Сталинградскую битву эпической борьбой, решающий результат которой празднуют все американцы. Позднее он прислал Сталинграду грамоту следующего содержания: </a:t>
            </a:r>
            <a:r>
              <a:rPr lang="ru-RU" i="1" dirty="0" smtClean="0">
                <a:solidFill>
                  <a:schemeClr val="bg1"/>
                </a:solidFill>
              </a:rPr>
              <a:t>«От имени народа Соединенных Штатов Америки я вручаю эту грамоту городу Сталинграду, чтобы отметить наше восхищение его доблестными защитниками, сила духа и самоотверженность которых… будут вечно вдохновлять сердца всех свободных людей. Их славная победа остановила волну нашествия и стала поворотным пунктом войны союзных наций против сил агрессии».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066800"/>
          </a:xfrm>
        </p:spPr>
        <p:txBody>
          <a:bodyPr>
            <a:normAutofit/>
          </a:bodyPr>
          <a:lstStyle/>
          <a:p>
            <a:r>
              <a:rPr lang="ru-RU" sz="36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Находки Сталинграда времен войны…</a:t>
            </a:r>
            <a:endParaRPr lang="ru-RU" sz="3600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400800" y="2438400"/>
            <a:ext cx="2057400" cy="4419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Гансы-82мм</a:t>
            </a:r>
            <a:endParaRPr lang="ru-RU" sz="2400" dirty="0"/>
          </a:p>
        </p:txBody>
      </p:sp>
      <p:pic>
        <p:nvPicPr>
          <p:cNvPr id="40962" name="Picture 2" descr="http://cs1759.vkontakte.ru/u2163629/61075107/x_d987f68f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0056" r="10056"/>
          <a:stretch>
            <a:fillRect/>
          </a:stretch>
        </p:blipFill>
        <p:spPr bwMode="auto">
          <a:xfrm>
            <a:off x="152400" y="1559688"/>
            <a:ext cx="5486400" cy="50697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91400" cy="762000"/>
          </a:xfrm>
        </p:spPr>
        <p:txBody>
          <a:bodyPr>
            <a:noAutofit/>
          </a:bodyPr>
          <a:lstStyle/>
          <a:p>
            <a:r>
              <a:rPr lang="ru-RU" sz="40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Царицын… Сталинград… Волгоград…</a:t>
            </a:r>
            <a:endParaRPr lang="ru-RU" sz="4000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562600" y="1752600"/>
            <a:ext cx="3124200" cy="46482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Волгоград (10.11.1961 года Сталинград, до 10.04 1925 Царицын) расположен на правом берегу реки Волги. Длина города более 70 километром.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 более 1000 000 жителей. Сегодня это крупный промышленный и культурный центр. Административный центр Волгоградской области.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связи с «выдающимися подвигом» при обороне Царицына 10 апреля 1925 года город был переименован в Сталинград. И мировую известность город приобрел уже во Время Второй Мировой Войны.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 descr="http://cs1620.vkontakte.ru/u2163629/57352186/x_70087e03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8787" r="8787"/>
          <a:stretch>
            <a:fillRect/>
          </a:stretch>
        </p:blipFill>
        <p:spPr bwMode="auto">
          <a:xfrm>
            <a:off x="457200" y="1752600"/>
            <a:ext cx="4724400" cy="43655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cs193.vkontakte.ru/u21151366/61075107/x_b7b4b790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9418" r="9418"/>
          <a:stretch>
            <a:fillRect/>
          </a:stretch>
        </p:blipFill>
        <p:spPr bwMode="auto">
          <a:xfrm>
            <a:off x="1066800" y="304800"/>
            <a:ext cx="6858000" cy="63371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05600" y="2286000"/>
            <a:ext cx="2057400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Лента </a:t>
            </a:r>
            <a:r>
              <a:rPr sz="2400" smtClean="0"/>
              <a:t>MG</a:t>
            </a:r>
            <a:endParaRPr lang="ru-RU" sz="2400" dirty="0"/>
          </a:p>
        </p:txBody>
      </p:sp>
      <p:pic>
        <p:nvPicPr>
          <p:cNvPr id="38914" name="Picture 2" descr="http://cs220.vkontakte.ru/u3882526/61075107/x_2e567fd8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9418" r="941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29400" y="2286000"/>
            <a:ext cx="2057400" cy="1066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Л</a:t>
            </a:r>
            <a:r>
              <a:rPr lang="ru-RU" sz="2400" dirty="0" smtClean="0"/>
              <a:t>етучка полтинник </a:t>
            </a:r>
            <a:r>
              <a:rPr sz="2400" smtClean="0"/>
              <a:t>Wgr</a:t>
            </a:r>
            <a:endParaRPr lang="ru-RU" sz="2400" dirty="0"/>
          </a:p>
        </p:txBody>
      </p:sp>
      <p:pic>
        <p:nvPicPr>
          <p:cNvPr id="37890" name="Picture 2" descr="http://cs220.vkontakte.ru/u3882526/61075107/x_e3b68e15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9418" r="941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010400" cy="838200"/>
          </a:xfrm>
        </p:spPr>
        <p:txBody>
          <a:bodyPr>
            <a:noAutofit/>
          </a:bodyPr>
          <a:lstStyle/>
          <a:p>
            <a:pPr algn="ctr"/>
            <a:r>
              <a:rPr lang="ru-RU" sz="5400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Память о них жива…</a:t>
            </a:r>
            <a:endParaRPr lang="ru-RU" sz="5400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stral" pitchFamily="66" charset="0"/>
            </a:endParaRPr>
          </a:p>
        </p:txBody>
      </p:sp>
      <p:pic>
        <p:nvPicPr>
          <p:cNvPr id="31746" name="Picture 2" descr="http://cs1851.vkontakte.ru/u17759761/57354286/x_ba310798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9418" r="9418"/>
          <a:stretch>
            <a:fillRect/>
          </a:stretch>
        </p:blipFill>
        <p:spPr bwMode="auto">
          <a:xfrm>
            <a:off x="1600200" y="990600"/>
            <a:ext cx="60198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152400"/>
            <a:ext cx="3581400" cy="838200"/>
          </a:xfrm>
        </p:spPr>
        <p:txBody>
          <a:bodyPr>
            <a:noAutofit/>
          </a:bodyPr>
          <a:lstStyle/>
          <a:p>
            <a:r>
              <a:rPr lang="ru-RU" sz="3600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Награды и медали</a:t>
            </a:r>
            <a:endParaRPr lang="ru-RU" sz="3600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stral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371600"/>
            <a:ext cx="3733800" cy="5181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 мужество и героизм, проявленные в Сталинградской битве, 32 соединениям и частям были присвоены почетные наименования «Сталинградские», 5 – «Донские». </a:t>
            </a:r>
          </a:p>
          <a:p>
            <a:r>
              <a:rPr lang="ru-RU" dirty="0" smtClean="0"/>
              <a:t>55 соединений и частей были награждены орденами. 183 части, соединения и объединения были преобразованы в гвардейские. </a:t>
            </a:r>
          </a:p>
          <a:p>
            <a:r>
              <a:rPr lang="ru-RU" dirty="0" smtClean="0"/>
              <a:t>Более ста двадцати воинов удостоены звания Героя Советского Союза, около 760 тысяч участников битвы награждены медалью </a:t>
            </a:r>
            <a:r>
              <a:rPr lang="ru-RU" dirty="0" smtClean="0">
                <a:solidFill>
                  <a:srgbClr val="C00000"/>
                </a:solidFill>
              </a:rPr>
              <a:t>«За оборону Сталинграда». </a:t>
            </a:r>
          </a:p>
          <a:p>
            <a:r>
              <a:rPr lang="ru-RU" dirty="0" smtClean="0"/>
              <a:t>К 20-летию победы советского народа в Великой Отечественной войне город-герой Волгоград был награжден орденом Ленина и медалью «Золотая Звезда».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94212" name="Picture 4" descr="http://cs1250.vkontakte.ru/u4233912/18239391/x_761ce831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294" r="1294"/>
          <a:stretch>
            <a:fillRect/>
          </a:stretch>
        </p:blipFill>
        <p:spPr bwMode="auto">
          <a:xfrm>
            <a:off x="457200" y="441081"/>
            <a:ext cx="4191000" cy="58835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43400" y="1066800"/>
            <a:ext cx="4800600" cy="838200"/>
          </a:xfrm>
        </p:spPr>
        <p:txBody>
          <a:bodyPr>
            <a:noAutofit/>
          </a:bodyPr>
          <a:lstStyle/>
          <a:p>
            <a:r>
              <a:rPr lang="ru-RU" sz="3600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Белогородцев Иван </a:t>
            </a:r>
            <a:br>
              <a:rPr lang="ru-RU" sz="3600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3600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Андреевич, </a:t>
            </a:r>
            <a:br>
              <a:rPr lang="ru-RU" sz="3600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3600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рядовой-снайпер 62 - й армии</a:t>
            </a:r>
            <a:endParaRPr lang="ru-RU" sz="3600" spc="0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419600" y="2438400"/>
            <a:ext cx="4267200" cy="3886200"/>
          </a:xfrm>
        </p:spPr>
        <p:txBody>
          <a:bodyPr>
            <a:normAutofit/>
          </a:bodyPr>
          <a:lstStyle/>
          <a:p>
            <a:r>
              <a:rPr lang="ru-RU" dirty="0" smtClean="0"/>
              <a:t>Был ранен осколком снаряда в спину. Посчитали, что он не выживет, но он выжил и в апреле 1943 года (фактически целый год не мог пошевелиться) его эвакуировали в госпиталь, где по истечении шести месяцев отпустили со справкой о негодности нести военную службу. </a:t>
            </a:r>
            <a:br>
              <a:rPr lang="ru-RU" dirty="0" smtClean="0"/>
            </a:br>
            <a:r>
              <a:rPr lang="ru-RU" dirty="0" smtClean="0"/>
              <a:t>Но не смотря на все опасения прожил после "смертельного" ранения более тридцати лет.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72" name="Picture 8" descr="http://cs1535.vkontakte.ru/u4731827/58992665/x_cffae25f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934" b="2934"/>
          <a:stretch>
            <a:fillRect/>
          </a:stretch>
        </p:blipFill>
        <p:spPr bwMode="auto">
          <a:xfrm>
            <a:off x="533400" y="1066800"/>
            <a:ext cx="3776353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cs1877.vkontakte.ru/u8469713/78514477/x_15630d0f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291" r="291"/>
          <a:stretch>
            <a:fillRect/>
          </a:stretch>
        </p:blipFill>
        <p:spPr bwMode="auto">
          <a:xfrm>
            <a:off x="2209800" y="304800"/>
            <a:ext cx="4648200" cy="61694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96000" y="1524000"/>
            <a:ext cx="2590800" cy="4191000"/>
          </a:xfrm>
        </p:spPr>
        <p:txBody>
          <a:bodyPr/>
          <a:lstStyle/>
          <a:p>
            <a:r>
              <a:rPr lang="ru-RU" dirty="0" smtClean="0"/>
              <a:t>Письмо написал гвардеец Николай Еременко, воевавший в Сталинграде в составе 37-й Гвардейской Десантной дивизии…</a:t>
            </a:r>
            <a:endParaRPr lang="ru-RU" dirty="0"/>
          </a:p>
        </p:txBody>
      </p:sp>
      <p:pic>
        <p:nvPicPr>
          <p:cNvPr id="34826" name="Picture 10" descr="http://cs273.vkontakte.ru/u11016893/58992665/x_4de28f3e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740" b="1740"/>
          <a:stretch>
            <a:fillRect/>
          </a:stretch>
        </p:blipFill>
        <p:spPr bwMode="auto">
          <a:xfrm>
            <a:off x="1066800" y="609600"/>
            <a:ext cx="45720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cs273.vkontakte.ru/u11016893/58992665/x_1a38b20b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651" r="1651"/>
          <a:stretch>
            <a:fillRect/>
          </a:stretch>
        </p:blipFill>
        <p:spPr bwMode="auto">
          <a:xfrm>
            <a:off x="2057400" y="381000"/>
            <a:ext cx="4724400" cy="61585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2133600" cy="1905000"/>
          </a:xfrm>
        </p:spPr>
        <p:txBody>
          <a:bodyPr>
            <a:noAutofit/>
          </a:bodyPr>
          <a:lstStyle/>
          <a:p>
            <a:r>
              <a:rPr lang="ru-RU" sz="3600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Ветераны 62-й в музее . г. Самара</a:t>
            </a:r>
            <a:endParaRPr lang="ru-RU" sz="3600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stral" pitchFamily="66" charset="0"/>
            </a:endParaRPr>
          </a:p>
        </p:txBody>
      </p:sp>
      <p:pic>
        <p:nvPicPr>
          <p:cNvPr id="35842" name="Picture 2" descr="http://cs225.vkontakte.ru/u17706955/57352186/x_2c98f641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9418" r="9418"/>
          <a:stretch>
            <a:fillRect/>
          </a:stretch>
        </p:blipFill>
        <p:spPr bwMode="auto">
          <a:xfrm>
            <a:off x="2971800" y="1143000"/>
            <a:ext cx="60198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9800" y="533400"/>
            <a:ext cx="2743200" cy="838200"/>
          </a:xfrm>
        </p:spPr>
        <p:txBody>
          <a:bodyPr>
            <a:noAutofit/>
          </a:bodyPr>
          <a:lstStyle/>
          <a:p>
            <a:r>
              <a:rPr lang="ru-RU" sz="36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Обстановка к началу битвы </a:t>
            </a:r>
            <a:endParaRPr lang="ru-RU" sz="3600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9800" y="1600200"/>
            <a:ext cx="2667000" cy="495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июля 1942 года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главнокомандующий вермахта А. Гитлер подписал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директиву № 45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продолжении операции «Брауншвейг», важнейшей части плана летней кампании 1942 года. </a:t>
            </a: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армий «Б» силами 6-й полевой армии должна была овладеть Сталинградом. </a:t>
            </a: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Операции по овладению Сталинградом первоначально придавалось вспомогательное значение: обеспечение северного фланга войск, наступавших на Кавказ. Дальнейшее развитие событий показало, что именно под Сталинградом развернется решающее сражение. </a:t>
            </a:r>
            <a:b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7294" name="Picture 14" descr="http://cs1759.vkontakte.ru/u2163629/57353543/x_dccf990c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l="501" r="501"/>
          <a:stretch>
            <a:fillRect/>
          </a:stretch>
        </p:blipFill>
        <p:spPr bwMode="auto">
          <a:xfrm>
            <a:off x="457200" y="457200"/>
            <a:ext cx="541020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457200"/>
            <a:ext cx="7543800" cy="1066800"/>
          </a:xfrm>
        </p:spPr>
        <p:txBody>
          <a:bodyPr>
            <a:noAutofit/>
          </a:bodyPr>
          <a:lstStyle/>
          <a:p>
            <a:pPr algn="ctr"/>
            <a:r>
              <a:rPr lang="ru-RU" sz="44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Героям Сталинградской битвы</a:t>
            </a:r>
            <a:endParaRPr lang="ru-RU" sz="4400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  <p:pic>
        <p:nvPicPr>
          <p:cNvPr id="30722" name="Picture 2" descr="http://cs1877.vkontakte.ru/u8469713/78514477/x_d2642db5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990" b="990"/>
          <a:stretch>
            <a:fillRect/>
          </a:stretch>
        </p:blipFill>
        <p:spPr bwMode="auto">
          <a:xfrm>
            <a:off x="1600200" y="1981200"/>
            <a:ext cx="601980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cs1877.vkontakte.ru/u8469713/78514477/x_314b0c5c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4430" b="4430"/>
          <a:stretch>
            <a:fillRect/>
          </a:stretch>
        </p:blipFill>
        <p:spPr bwMode="auto">
          <a:xfrm>
            <a:off x="381000" y="533400"/>
            <a:ext cx="8360833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362200" y="5562600"/>
            <a:ext cx="5867400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Легендарный истребитель ЯК</a:t>
            </a:r>
            <a:endParaRPr lang="ru-RU" sz="2400" dirty="0"/>
          </a:p>
        </p:txBody>
      </p:sp>
      <p:pic>
        <p:nvPicPr>
          <p:cNvPr id="29700" name="Picture 4" descr="http://cs1877.vkontakte.ru/u8469713/78514477/x_3fb818cc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4423" r="4423"/>
          <a:stretch>
            <a:fillRect/>
          </a:stretch>
        </p:blipFill>
        <p:spPr bwMode="auto">
          <a:xfrm>
            <a:off x="1524000" y="304800"/>
            <a:ext cx="60198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0898" name="Picture 2" descr="http://cs1877.vkontakte.ru/u8469713/78514477/x_0e2b3fea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690" b="2690"/>
          <a:stretch>
            <a:fillRect/>
          </a:stretch>
        </p:blipFill>
        <p:spPr bwMode="auto">
          <a:xfrm>
            <a:off x="381000" y="609600"/>
            <a:ext cx="8450873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s1877.vkontakte.ru/u8469713/78514477/x_663799b0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05" b="205"/>
          <a:stretch>
            <a:fillRect/>
          </a:stretch>
        </p:blipFill>
        <p:spPr bwMode="auto">
          <a:xfrm>
            <a:off x="762000" y="838200"/>
            <a:ext cx="7696200" cy="52606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s1877.vkontakte.ru/u8469713/78514477/x_d6fcaef3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6287" r="6287"/>
          <a:stretch>
            <a:fillRect/>
          </a:stretch>
        </p:blipFill>
        <p:spPr bwMode="auto">
          <a:xfrm>
            <a:off x="914400" y="609600"/>
            <a:ext cx="7315200" cy="55558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81800" y="1600200"/>
            <a:ext cx="2057400" cy="4419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Личные вещи немецких солдат и офицеров</a:t>
            </a:r>
            <a:endParaRPr lang="ru-RU" sz="2400" dirty="0"/>
          </a:p>
        </p:txBody>
      </p:sp>
      <p:pic>
        <p:nvPicPr>
          <p:cNvPr id="27650" name="Picture 2" descr="http://cs1877.vkontakte.ru/u8469713/78514477/x_f50de97d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9465" r="9465"/>
          <a:stretch>
            <a:fillRect/>
          </a:stretch>
        </p:blipFill>
        <p:spPr bwMode="auto">
          <a:xfrm>
            <a:off x="457200" y="685800"/>
            <a:ext cx="60198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6200" cy="1066800"/>
          </a:xfrm>
        </p:spPr>
        <p:txBody>
          <a:bodyPr>
            <a:noAutofit/>
          </a:bodyPr>
          <a:lstStyle/>
          <a:p>
            <a:r>
              <a:rPr lang="ru-RU" sz="3600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Памятник-ансамбль</a:t>
            </a:r>
            <a:br>
              <a:rPr lang="ru-RU" sz="3600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</a:br>
            <a:r>
              <a:rPr lang="ru-RU" sz="3600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 «Героям Сталинградской битвы»</a:t>
            </a:r>
            <a:endParaRPr lang="ru-RU" sz="3600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stral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00600" y="2362200"/>
            <a:ext cx="3886200" cy="3124200"/>
          </a:xfrm>
        </p:spPr>
        <p:txBody>
          <a:bodyPr/>
          <a:lstStyle/>
          <a:p>
            <a:r>
              <a:rPr lang="ru-RU" dirty="0" smtClean="0"/>
              <a:t>Большая часть истории Сталинграда известна именно оттуда: с </a:t>
            </a:r>
            <a:r>
              <a:rPr lang="ru-RU" dirty="0" smtClean="0">
                <a:solidFill>
                  <a:srgbClr val="C00000"/>
                </a:solidFill>
              </a:rPr>
              <a:t>высоты 102...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 на Мамаев Курган от со стороны Волжской ГЭС - с одного из самых дальних районов Волгограда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http://cs1899.vkontakte.ru/u2283802/92108063/x_b8d0b1b7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3602" b="3602"/>
          <a:stretch>
            <a:fillRect/>
          </a:stretch>
        </p:blipFill>
        <p:spPr bwMode="auto">
          <a:xfrm>
            <a:off x="152400" y="1295400"/>
            <a:ext cx="44958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10200" y="990600"/>
            <a:ext cx="3352800" cy="5867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Строительство мемориального комплекса начато в мае 1959 года</a:t>
            </a:r>
            <a:br>
              <a:rPr lang="ru-RU" sz="2000" dirty="0" smtClean="0"/>
            </a:br>
            <a:r>
              <a:rPr lang="ru-RU" sz="2000" dirty="0" smtClean="0"/>
              <a:t>15 октября 1967 года           памятник-ансамбль                  "Героям Сталинградской битвы" был торжественно открыт</a:t>
            </a:r>
            <a:br>
              <a:rPr lang="ru-RU" sz="2000" dirty="0" smtClean="0"/>
            </a:br>
            <a:r>
              <a:rPr lang="ru-RU" sz="2000" dirty="0" smtClean="0"/>
              <a:t>Главный архитектор: Е.В.Вучетич (1908-1974 гг.)</a:t>
            </a:r>
            <a:endParaRPr lang="ru-RU" sz="2000" dirty="0"/>
          </a:p>
        </p:txBody>
      </p:sp>
      <p:pic>
        <p:nvPicPr>
          <p:cNvPr id="23554" name="Picture 2" descr="http://cs1623.vkontakte.ru/u2283802/92108063/x_fae9cbd1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575" r="1575"/>
          <a:stretch>
            <a:fillRect/>
          </a:stretch>
        </p:blipFill>
        <p:spPr bwMode="auto">
          <a:xfrm>
            <a:off x="457200" y="457200"/>
            <a:ext cx="46482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943600" y="1219200"/>
            <a:ext cx="2743200" cy="45720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Входная площадь </a:t>
            </a:r>
            <a:r>
              <a:rPr lang="ru-RU" sz="2000" dirty="0" smtClean="0"/>
              <a:t>(24х138м, площадь 3312кв.м) по всему периметру обрамлена цветочными газонами и гранитными лестницами, на площади – тумбы с названиями и священной землей Городов-Героев СССР</a:t>
            </a:r>
            <a:endParaRPr lang="ru-RU" sz="2000" dirty="0"/>
          </a:p>
        </p:txBody>
      </p:sp>
      <p:pic>
        <p:nvPicPr>
          <p:cNvPr id="22530" name="Picture 2" descr="http://cs1623.vkontakte.ru/u2283802/92108063/x_1c327b53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1041" r="11041"/>
          <a:stretch>
            <a:fillRect/>
          </a:stretch>
        </p:blipFill>
        <p:spPr bwMode="auto">
          <a:xfrm>
            <a:off x="1066800" y="1295400"/>
            <a:ext cx="4343400" cy="40135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239000" cy="1066800"/>
          </a:xfrm>
        </p:spPr>
        <p:txBody>
          <a:bodyPr>
            <a:normAutofit/>
          </a:bodyPr>
          <a:lstStyle/>
          <a:p>
            <a:r>
              <a:rPr lang="ru-RU" sz="6000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Сталинградская битва</a:t>
            </a:r>
            <a:endParaRPr lang="ru-RU" sz="6000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stral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1371600"/>
            <a:ext cx="8458200" cy="548640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4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июля 1942 </a:t>
            </a:r>
            <a:r>
              <a:rPr lang="ru-RU" sz="4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r>
              <a:rPr lang="ru-RU" sz="4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началась </a:t>
            </a:r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</a:t>
            </a:r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Сталинградская </a:t>
            </a:r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</a:t>
            </a:r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4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Ширина </a:t>
            </a:r>
            <a:r>
              <a:rPr lang="ru-RU" sz="4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фронта </a:t>
            </a:r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боевых действий достигала </a:t>
            </a:r>
            <a:r>
              <a:rPr lang="ru-RU" sz="4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520 километров</a:t>
            </a:r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4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Бои развернулись </a:t>
            </a:r>
            <a:r>
              <a:rPr lang="ru-RU" sz="4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территории 100 тысяч км².</a:t>
            </a:r>
            <a:endParaRPr lang="ru-RU" sz="4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Сталинградская битва – решающее сражение всей Второй мировой войны, в котором советские войска одержали крупнейшую победу. Эта битва ознаменовала начало коренного перелома в ходе Великой Отечественной войны и Второй мировой войны в целом. Закончилось победное наступление немецко-фашистских войск и началось их изгнание с территории Советского Союза. </a:t>
            </a:r>
            <a:b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Сражение за Сталинград принято подразделять на </a:t>
            </a:r>
            <a:r>
              <a:rPr lang="ru-RU" sz="4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неразрывно связанных периода</a:t>
            </a:r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4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оборонительный </a:t>
            </a:r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 17 июля по 18 ноября 1942 года) </a:t>
            </a:r>
            <a:endParaRPr lang="ru-RU" sz="4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наступательный</a:t>
            </a:r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 19 ноября 1942 года по 2 февраля 1943 года). </a:t>
            </a:r>
            <a:b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с тем, в силу того, что Сталинградская битва – это целый комплекс оборонительных и наступательных операций, ее периоды в свою очередь необходимо рассматривать по этапам, каждый из которых – это либо одна законченная, либо даже несколько взаимосвязанных операций. </a:t>
            </a:r>
            <a:b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8153400" cy="1905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От подножия кургана до его вершины - ровно </a:t>
            </a:r>
            <a:r>
              <a:rPr lang="ru-RU" sz="1800" dirty="0" smtClean="0">
                <a:solidFill>
                  <a:srgbClr val="C00000"/>
                </a:solidFill>
              </a:rPr>
              <a:t>200 гранитных ступеней                              </a:t>
            </a:r>
            <a:r>
              <a:rPr lang="ru-RU" sz="1800" dirty="0" smtClean="0"/>
              <a:t>высотой 15см и шириной 35см</a:t>
            </a:r>
            <a:br>
              <a:rPr lang="ru-RU" sz="1800" dirty="0" smtClean="0"/>
            </a:br>
            <a:r>
              <a:rPr lang="ru-RU" sz="1800" dirty="0" smtClean="0"/>
              <a:t>Сталинградская битва продолжалась именно </a:t>
            </a:r>
            <a:r>
              <a:rPr lang="ru-RU" sz="1800" dirty="0" smtClean="0">
                <a:solidFill>
                  <a:srgbClr val="C00000"/>
                </a:solidFill>
              </a:rPr>
              <a:t>200 огненных дней и ночей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21508" name="Picture 4" descr="http://cs1623.vkontakte.ru/u2283802/92108063/x_92e032d0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435" b="2435"/>
          <a:stretch>
            <a:fillRect/>
          </a:stretch>
        </p:blipFill>
        <p:spPr bwMode="auto">
          <a:xfrm>
            <a:off x="1524000" y="457200"/>
            <a:ext cx="60198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553200" y="990600"/>
            <a:ext cx="2209800" cy="5029200"/>
          </a:xfrm>
        </p:spPr>
        <p:txBody>
          <a:bodyPr/>
          <a:lstStyle/>
          <a:p>
            <a:r>
              <a:rPr lang="ru-RU" dirty="0" smtClean="0"/>
              <a:t>У подножия мемориала на проспекте им. В.И.Ленина</a:t>
            </a:r>
            <a:br>
              <a:rPr lang="ru-RU" dirty="0" smtClean="0"/>
            </a:br>
            <a:r>
              <a:rPr lang="ru-RU" dirty="0" smtClean="0"/>
              <a:t>Вид с остановки троллейбуса  /трамвая/маршруток 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"Мамаев Курган"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20482" name="Picture 2" descr="http://cs1623.vkontakte.ru/u2283802/92108063/x_b2da76b1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4560" r="4560"/>
          <a:stretch>
            <a:fillRect/>
          </a:stretch>
        </p:blipFill>
        <p:spPr bwMode="auto">
          <a:xfrm>
            <a:off x="457200" y="914400"/>
            <a:ext cx="60198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257800" y="609600"/>
            <a:ext cx="3429000" cy="5410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Аллея пирамидальных тополей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шириной 10м и протяженностью 223м, покрытая гранитом, поднята над Входной площадью на 10м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Аллеей - железнодорожное полотно: все поезда северного направления проходят именно здесь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Жаль, но  тополей уже давно нет...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cs1623.vkontakte.ru/u2283802/92108063/x_39151e8d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6811" r="6811"/>
          <a:stretch>
            <a:fillRect/>
          </a:stretch>
        </p:blipFill>
        <p:spPr bwMode="auto">
          <a:xfrm>
            <a:off x="838200" y="457200"/>
            <a:ext cx="37338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629400" y="533400"/>
            <a:ext cx="2057400" cy="5486400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«Стоявших насмерть»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Монумент "Стоять насмерть" символизирует самый трудный период Сталинградской битвы и представляет глубоко эмоциональный обобщенный образ нашего народа, победившего страшного и коварного врага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cs1623.vkontakte.ru/u2283802/92108063/x_281a0815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743" b="2743"/>
          <a:stretch>
            <a:fillRect/>
          </a:stretch>
        </p:blipFill>
        <p:spPr bwMode="auto">
          <a:xfrm>
            <a:off x="381000" y="1219200"/>
            <a:ext cx="60198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12-и метровая фигура русского воина-богатыря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будто вырастает из скалы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основании монумента надписи: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"Ни шагу назад!",                                      "Стоять насмерть!",                                                "За Волгой для нас Земли нет"...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…Они выполнили эти клятвы…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cs1623.vkontakte.ru/u2283802/92108063/x_4f919a72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3767" r="3767"/>
          <a:stretch>
            <a:fillRect/>
          </a:stretch>
        </p:blipFill>
        <p:spPr bwMode="auto">
          <a:xfrm>
            <a:off x="381000" y="304800"/>
            <a:ext cx="3810000" cy="61806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629400" y="685800"/>
            <a:ext cx="2057400" cy="5334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Монумент расположен в центре круглого водного бассейна диаметром 35,2м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Превышение над Аллеей пирамидальных тополей - 6м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традиции в бассейн кидают монетки в честь памяти Героев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cs1623.vkontakte.ru/u2283802/92108063/x_f96e025a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622" b="1622"/>
          <a:stretch>
            <a:fillRect/>
          </a:stretch>
        </p:blipFill>
        <p:spPr bwMode="auto">
          <a:xfrm>
            <a:off x="228600" y="228600"/>
            <a:ext cx="60198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24400" y="381000"/>
            <a:ext cx="3276600" cy="762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Cтены-руины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4" descr="http://cs1623.vkontakte.ru/u2283802/92108063/x_0f36b896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3897" r="13897"/>
          <a:stretch>
            <a:fillRect/>
          </a:stretch>
        </p:blipFill>
        <p:spPr>
          <a:xfrm>
            <a:off x="152400" y="1295400"/>
            <a:ext cx="6019800" cy="55626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400800" y="1295400"/>
            <a:ext cx="2286000" cy="5181600"/>
          </a:xfrm>
        </p:spPr>
        <p:txBody>
          <a:bodyPr>
            <a:normAutofit/>
          </a:bodyPr>
          <a:lstStyle/>
          <a:p>
            <a:r>
              <a:rPr lang="ru-RU" dirty="0" smtClean="0"/>
              <a:t> Из них выступают изображения человеческих лиц в определённом смысловом порядке</a:t>
            </a:r>
            <a:br>
              <a:rPr lang="ru-RU" dirty="0" smtClean="0"/>
            </a:br>
            <a:r>
              <a:rPr lang="ru-RU" dirty="0" smtClean="0"/>
              <a:t>Длина стен 46м, высота 17,5м, ширина лестницы сужается от 40м в начале до 18м в конце</a:t>
            </a:r>
            <a:br>
              <a:rPr lang="ru-RU" dirty="0" smtClean="0"/>
            </a:br>
            <a:r>
              <a:rPr lang="ru-RU" dirty="0" smtClean="0"/>
              <a:t>С тыльной стороны гранитные лестницы шириной 2м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0"/>
            <a:ext cx="6629400" cy="1066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Клятва Сталинградских защитников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934200" y="1447800"/>
            <a:ext cx="1981200" cy="4419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Тематическое содержание левой стены - клятва Сталинградских защитников "Ни шагу назад!"</a:t>
            </a:r>
            <a:br>
              <a:rPr lang="ru-RU" dirty="0" smtClean="0"/>
            </a:br>
            <a:r>
              <a:rPr lang="ru-RU" dirty="0" smtClean="0"/>
              <a:t>Стены-руины - героическая каменная книга "Каждый дом - крепость"</a:t>
            </a:r>
            <a:br>
              <a:rPr lang="ru-RU" dirty="0" smtClean="0"/>
            </a:br>
            <a:r>
              <a:rPr lang="ru-RU" dirty="0" smtClean="0"/>
              <a:t>Отступать было некуда: бой шёл за каждый дом, за каждую комнату</a:t>
            </a:r>
            <a:endParaRPr lang="ru-RU" dirty="0"/>
          </a:p>
        </p:txBody>
      </p:sp>
      <p:pic>
        <p:nvPicPr>
          <p:cNvPr id="14338" name="Picture 2" descr="http://cs1623.vkontakte.ru/u2283802/92108063/x_e32a29fd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674" b="674"/>
          <a:stretch>
            <a:fillRect/>
          </a:stretch>
        </p:blipFill>
        <p:spPr bwMode="auto">
          <a:xfrm>
            <a:off x="152400" y="1447800"/>
            <a:ext cx="6629400" cy="43636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43000" y="457200"/>
            <a:ext cx="7010400" cy="12954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В барельефном изображении руин с фигурными композициями, документальными надписями, звуковым оформлением передан общий дух Сталинградской битвы выражено душевное состояние ее участников</a:t>
            </a:r>
            <a:endParaRPr lang="ru-RU" sz="2000" dirty="0"/>
          </a:p>
        </p:txBody>
      </p:sp>
      <p:pic>
        <p:nvPicPr>
          <p:cNvPr id="13314" name="Picture 2" descr="http://cs1623.vkontakte.ru/u2283802/92108063/x_1c9d6e4c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2587" r="2587"/>
          <a:stretch>
            <a:fillRect/>
          </a:stretch>
        </p:blipFill>
        <p:spPr bwMode="auto">
          <a:xfrm>
            <a:off x="1524000" y="1676400"/>
            <a:ext cx="60198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81800" y="1600200"/>
            <a:ext cx="2057400" cy="5486400"/>
          </a:xfrm>
        </p:spPr>
        <p:txBody>
          <a:bodyPr>
            <a:normAutofit/>
          </a:bodyPr>
          <a:lstStyle/>
          <a:p>
            <a:r>
              <a:rPr lang="ru-RU" dirty="0" smtClean="0"/>
              <a:t>Перед лицом наших отцов, поседевших героев Царицына, перед полками товарищей других фронтов</a:t>
            </a:r>
            <a:r>
              <a:rPr lang="ru-RU" sz="1800" dirty="0" smtClean="0"/>
              <a:t>, п</a:t>
            </a:r>
            <a:r>
              <a:rPr lang="ru-RU" dirty="0" smtClean="0"/>
              <a:t>еред нашими боевыми знамёнами, перед тобой, родная коммунистическая партия, перед всей Советской страной мы клянёмся, что не посрамим славы русского оружия!</a:t>
            </a:r>
            <a:endParaRPr lang="ru-RU" dirty="0"/>
          </a:p>
        </p:txBody>
      </p:sp>
      <p:pic>
        <p:nvPicPr>
          <p:cNvPr id="12292" name="Picture 4" descr="http://cs1623.vkontakte.ru/u2283802/92108063/x_5acb6a9c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4433" r="4433"/>
          <a:stretch>
            <a:fillRect/>
          </a:stretch>
        </p:blipFill>
        <p:spPr bwMode="auto">
          <a:xfrm>
            <a:off x="152400" y="152400"/>
            <a:ext cx="6505268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1371600"/>
          </a:xfrm>
        </p:spPr>
        <p:txBody>
          <a:bodyPr>
            <a:noAutofit/>
          </a:bodyPr>
          <a:lstStyle/>
          <a:p>
            <a:r>
              <a:rPr lang="ru-RU" sz="3600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Командующий Сталинградским фронтом генерал армии А. И. Еременко</a:t>
            </a:r>
            <a:endParaRPr lang="ru-RU" sz="3600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stral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419600" y="1752600"/>
            <a:ext cx="4419600" cy="5105400"/>
          </a:xfrm>
        </p:spPr>
        <p:txBody>
          <a:bodyPr>
            <a:normAutofit fontScale="77500" lnSpcReduction="20000"/>
          </a:bodyPr>
          <a:lstStyle/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  Иванович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Еременко (1892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1970)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Маршал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Советского Союза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Герой Советского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Союза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1913 г. призван на военную службу рядовым.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1918 г. вступил в Красную Армию.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Гражданской войны командир взвода, начальник разведки и начальник штаба бригады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1922 года командовал полком, был помощником командира дивизии, командовал дивизией и корпусом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1940 г. возглавил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Северо-Кавказский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военный округ, а вскоре 1-ю Краснознаменную армию.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июня 1941 г. назначен командующим Западным фронтом, затем возглавлял Брянский фронт и 4-ю ударную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армию.                      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августа 1942 г. командует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Юго-Восточным,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Сталинградским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Южным, Калининским фронтами, Отдельной Приморской армией, 2-м Прибалтийским и 4-м Украинским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фронтами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войны командовал войсками Прикарпатского, Западно-Сибирского и Северо-Кавказского военных округов.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1958 г. генеральный инспектор Группы генеральных инспекторов Министерства обороны СССР.</a:t>
            </a:r>
          </a:p>
          <a:p>
            <a:endParaRPr lang="ru-RU" dirty="0"/>
          </a:p>
        </p:txBody>
      </p:sp>
      <p:pic>
        <p:nvPicPr>
          <p:cNvPr id="47106" name="Picture 2" descr="http://cs1620.vkontakte.ru/u2163629/57352186/x_beb57495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8485" b="8485"/>
          <a:stretch>
            <a:fillRect/>
          </a:stretch>
        </p:blipFill>
        <p:spPr bwMode="auto">
          <a:xfrm>
            <a:off x="228600" y="2057400"/>
            <a:ext cx="4205614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629400" y="304800"/>
            <a:ext cx="2057400" cy="6324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Две огромные стены - это своеобразные руины сооружений, разрушенных долговременными обстрелами, бесчисленными бомбежками, прямыми попаданиями снарядов, автоматными очередями - свидетельство ожесточенных боев 42-43 годов</a:t>
            </a:r>
            <a:endParaRPr lang="ru-RU" sz="1800" dirty="0"/>
          </a:p>
        </p:txBody>
      </p:sp>
      <p:pic>
        <p:nvPicPr>
          <p:cNvPr id="11266" name="Picture 2" descr="http://cs1623.vkontakte.ru/u2283802/92108063/x_902363b4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2937" r="2937"/>
          <a:stretch>
            <a:fillRect/>
          </a:stretch>
        </p:blipFill>
        <p:spPr bwMode="auto">
          <a:xfrm>
            <a:off x="457200" y="1219200"/>
            <a:ext cx="60198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05600" y="1371600"/>
            <a:ext cx="2057400" cy="57912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Тематическое содержание правой стены — сама битва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"Только вперед!"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"Автомат на шее, 10 гранат под рукой, отвага в сердце — действуй!"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так писал В.И. Чуйков в инструкциях для штурмовых групп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4" descr="http://cs1623.vkontakte.ru/u2283802/92108063/x_f9092a32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2937" r="2937"/>
          <a:stretch>
            <a:fillRect/>
          </a:stretch>
        </p:blipFill>
        <p:spPr bwMode="auto">
          <a:xfrm>
            <a:off x="457200" y="1143000"/>
            <a:ext cx="60198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34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Стенами-руинами открывается следующая площадь ансамбля—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Героев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cs1623.vkontakte.ru/u2283802/92108063/x_c5f9d14a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2260" r="2260"/>
          <a:stretch>
            <a:fillRect/>
          </a:stretch>
        </p:blipFill>
        <p:spPr bwMode="auto">
          <a:xfrm>
            <a:off x="1219200" y="1307939"/>
            <a:ext cx="6705600" cy="50928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629400" y="533400"/>
            <a:ext cx="2057400" cy="617220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Слева вдоль площади - Стена-Знамя с крупной рельефной надписью: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"Железный ветер бил им в лицо, а они все шли вперед, и снова чувство суеверного страха охватывало противника: люди ли шли в атаку, смертны ли они?"</a:t>
            </a:r>
            <a:endPara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http://cs1623.vkontakte.ru/u2283802/92108063/x_faba4250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11" b="211"/>
          <a:stretch>
            <a:fillRect/>
          </a:stretch>
        </p:blipFill>
        <p:spPr bwMode="auto">
          <a:xfrm>
            <a:off x="457200" y="914400"/>
            <a:ext cx="60198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248400" y="1371600"/>
            <a:ext cx="2667000" cy="4724400"/>
          </a:xfrm>
        </p:spPr>
        <p:txBody>
          <a:bodyPr>
            <a:noAutofit/>
          </a:bodyPr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правой стороны расположены шесть монументальных двуфигурных скульптурных композиций, которые в художественной форме раскрывают героику подвига советского народа в Сталинградской битве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http://cs1623.vkontakte.ru/u2283802/92108063/x_5c83407c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1164" r="11164"/>
          <a:stretch>
            <a:fillRect/>
          </a:stretch>
        </p:blipFill>
        <p:spPr bwMode="auto">
          <a:xfrm>
            <a:off x="228600" y="990600"/>
            <a:ext cx="60198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24400" y="1600200"/>
            <a:ext cx="4191000" cy="510540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Эпизод №1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поддерживая раненого товарища, солдат призывает его продолжать разить противника насмерть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cs1623.vkontakte.ru/u2283802/92108063/x_aba12151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3425" r="3425"/>
          <a:stretch>
            <a:fillRect/>
          </a:stretch>
        </p:blipFill>
        <p:spPr bwMode="auto">
          <a:xfrm>
            <a:off x="457200" y="457200"/>
            <a:ext cx="38862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00600" y="1600200"/>
            <a:ext cx="3886200" cy="441960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Эпизод №2</a:t>
            </a: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девушка-санитар, выносящая с поля боя тяжело раненого бойца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cs1623.vkontakte.ru/u2283802/92108063/x_f43cc25f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3425" r="3425"/>
          <a:stretch>
            <a:fillRect/>
          </a:stretch>
        </p:blipFill>
        <p:spPr bwMode="auto">
          <a:xfrm>
            <a:off x="457200" y="457200"/>
            <a:ext cx="38862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00600" y="1600200"/>
            <a:ext cx="3962400" cy="441960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Эпизод №3    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изображает морского пехотинца, идущего со связкой гранат на танк противника, рядом раненый солдат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cs1623.vkontakte.ru/u2283802/92108063/x_e2350921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7991" r="7991"/>
          <a:stretch>
            <a:fillRect/>
          </a:stretch>
        </p:blipFill>
        <p:spPr bwMode="auto">
          <a:xfrm>
            <a:off x="838200" y="609600"/>
            <a:ext cx="35052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00600" y="1600200"/>
            <a:ext cx="3886200" cy="441960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Эпизод №4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солдат поддерживает смертельно раненого офицера-командира, который продолжает руководить боем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cs1623.vkontakte.ru/u2283802/92108063/x_808800d8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2511" r="2511"/>
          <a:stretch>
            <a:fillRect/>
          </a:stretch>
        </p:blipFill>
        <p:spPr bwMode="auto">
          <a:xfrm>
            <a:off x="457200" y="457200"/>
            <a:ext cx="39624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724400" y="1371600"/>
            <a:ext cx="3886200" cy="441960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Эпизод №5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солдат берет знамя части из рук падающего раненого воина-знаменосца, чтобы продолжить бой под боевым знаменем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cs1623.vkontakte.ru/u2283802/92108063/x_85bce41d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3425" r="3425"/>
          <a:stretch>
            <a:fillRect/>
          </a:stretch>
        </p:blipFill>
        <p:spPr bwMode="auto">
          <a:xfrm>
            <a:off x="457200" y="533400"/>
            <a:ext cx="38862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4267200" cy="990600"/>
          </a:xfrm>
        </p:spPr>
        <p:txBody>
          <a:bodyPr>
            <a:normAutofit fontScale="90000"/>
          </a:bodyPr>
          <a:lstStyle/>
          <a:p>
            <a:r>
              <a:rPr lang="ru-RU" sz="4000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Ф.Паулюс (1890 — 1957)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038600" y="1219200"/>
            <a:ext cx="4648200" cy="5257800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 smtClean="0"/>
              <a:t>Фридрих </a:t>
            </a:r>
            <a:r>
              <a:rPr lang="ru-RU" b="1" u="sng" dirty="0" smtClean="0"/>
              <a:t>Паулюс</a:t>
            </a:r>
            <a:r>
              <a:rPr lang="ru-RU" dirty="0" smtClean="0"/>
              <a:t> — немецкий военачальник </a:t>
            </a:r>
            <a:r>
              <a:rPr lang="ru-RU" dirty="0" smtClean="0"/>
              <a:t> (</a:t>
            </a:r>
            <a:r>
              <a:rPr lang="ru-RU" dirty="0" smtClean="0"/>
              <a:t>с </a:t>
            </a:r>
            <a:r>
              <a:rPr lang="ru-RU" dirty="0" smtClean="0"/>
              <a:t>1943 года генерал-фельдмаршал) </a:t>
            </a:r>
            <a:r>
              <a:rPr lang="ru-RU" dirty="0" smtClean="0"/>
              <a:t>и командующий 6-й армией, окружённой и капитулировавшей </a:t>
            </a:r>
            <a:r>
              <a:rPr lang="ru-RU" dirty="0" smtClean="0"/>
              <a:t>под Сталинградом. Автор плана Барбаросса.                      </a:t>
            </a:r>
            <a:endParaRPr lang="ru-RU" dirty="0" smtClean="0"/>
          </a:p>
          <a:p>
            <a:r>
              <a:rPr lang="ru-RU" dirty="0" smtClean="0"/>
              <a:t>Летом </a:t>
            </a:r>
            <a:r>
              <a:rPr lang="ru-RU" dirty="0" smtClean="0"/>
              <a:t>и осенью 1942 года 6-я армия входила в группу армий «</a:t>
            </a:r>
            <a:r>
              <a:rPr lang="ru-RU" dirty="0" smtClean="0">
                <a:hlinkClick r:id="rId2" action="ppaction://hlinkfile" tooltip="Группа армий «Дон»"/>
              </a:rPr>
              <a:t>Дон</a:t>
            </a:r>
            <a:r>
              <a:rPr lang="ru-RU" dirty="0" smtClean="0"/>
              <a:t>», сражавшуюся на южном участке фронта, </a:t>
            </a:r>
            <a:r>
              <a:rPr lang="ru-RU" dirty="0" smtClean="0">
                <a:solidFill>
                  <a:srgbClr val="C00000"/>
                </a:solidFill>
              </a:rPr>
              <a:t>с сентября 1942 года участвовала в </a:t>
            </a:r>
            <a:r>
              <a:rPr lang="ru-RU" dirty="0" smtClean="0">
                <a:solidFill>
                  <a:srgbClr val="C00000"/>
                </a:solidFill>
                <a:hlinkClick r:id="rId3" action="ppaction://hlinkfile" tooltip="Сталинградская битва"/>
              </a:rPr>
              <a:t>битве под Сталинградом</a:t>
            </a:r>
            <a:r>
              <a:rPr lang="ru-RU" dirty="0" smtClean="0">
                <a:solidFill>
                  <a:srgbClr val="C00000"/>
                </a:solidFill>
              </a:rPr>
              <a:t>, где была окружена советскими войсками. </a:t>
            </a:r>
            <a:r>
              <a:rPr lang="ru-RU" dirty="0" smtClean="0"/>
              <a:t>Вопреки заверениям </a:t>
            </a:r>
            <a:r>
              <a:rPr lang="ru-RU" dirty="0" smtClean="0">
                <a:hlinkClick r:id="rId4" action="ppaction://hlinkfile" tooltip="Гитлер"/>
              </a:rPr>
              <a:t>Гитлера</a:t>
            </a:r>
            <a:r>
              <a:rPr lang="ru-RU" dirty="0" smtClean="0"/>
              <a:t> и </a:t>
            </a:r>
            <a:r>
              <a:rPr lang="ru-RU" dirty="0" smtClean="0">
                <a:hlinkClick r:id="rId5" action="ppaction://hlinkfile" tooltip="Геринг, Герман Вильгельм"/>
              </a:rPr>
              <a:t>Геринга</a:t>
            </a:r>
            <a:r>
              <a:rPr lang="ru-RU" dirty="0" smtClean="0"/>
              <a:t> (командующего </a:t>
            </a:r>
            <a:r>
              <a:rPr lang="ru-RU" dirty="0" smtClean="0">
                <a:hlinkClick r:id="rId6" action="ppaction://hlinkfile" tooltip="Люфтваффе"/>
              </a:rPr>
              <a:t>Люфтваффе</a:t>
            </a:r>
            <a:r>
              <a:rPr lang="ru-RU" dirty="0" smtClean="0"/>
              <a:t>), невозможно было наладить снабжение окружённой армии амуницией, топливом и продовольствием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советском плену Паулюс стал критиком </a:t>
            </a:r>
            <a:r>
              <a:rPr lang="ru-RU" dirty="0" smtClean="0">
                <a:hlinkClick r:id="rId7" action="ppaction://hlinkfile" tooltip="Национал-социализм"/>
              </a:rPr>
              <a:t>национал-социализма</a:t>
            </a:r>
            <a:r>
              <a:rPr lang="ru-RU" dirty="0" smtClean="0"/>
              <a:t> и в </a:t>
            </a:r>
            <a:r>
              <a:rPr lang="ru-RU" dirty="0" smtClean="0">
                <a:hlinkClick r:id="rId8" action="ppaction://hlinkfile" tooltip="1944 год"/>
              </a:rPr>
              <a:t>1944 году</a:t>
            </a:r>
            <a:r>
              <a:rPr lang="ru-RU" dirty="0" smtClean="0"/>
              <a:t> в плену вступил в антифашистскую организацию немецких солдат и офицеров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1953 году Паулюс </a:t>
            </a:r>
            <a:r>
              <a:rPr lang="ru-RU" dirty="0" smtClean="0"/>
              <a:t>был освобождён из плена. В последние годы жизни служил полицейским инспектором в </a:t>
            </a:r>
            <a:r>
              <a:rPr lang="ru-RU" dirty="0" smtClean="0">
                <a:hlinkClick r:id="rId9" action="ppaction://hlinkfile" tooltip="ГДР"/>
              </a:rPr>
              <a:t>ГДР</a:t>
            </a:r>
            <a:r>
              <a:rPr lang="ru-RU" dirty="0" smtClean="0"/>
              <a:t>. Умер в </a:t>
            </a:r>
            <a:r>
              <a:rPr lang="ru-RU" dirty="0" smtClean="0">
                <a:hlinkClick r:id="rId10" action="ppaction://hlinkfile" tooltip="1957 год"/>
              </a:rPr>
              <a:t>1957 году</a:t>
            </a:r>
            <a:r>
              <a:rPr lang="ru-RU" dirty="0" smtClean="0"/>
              <a:t> в </a:t>
            </a:r>
            <a:r>
              <a:rPr lang="ru-RU" dirty="0" smtClean="0">
                <a:hlinkClick r:id="rId11" action="ppaction://hlinkfile" tooltip="Дрезден"/>
              </a:rPr>
              <a:t>Дрездене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0424" name="Picture 8" descr="http://cs708.vkontakte.ru/g6936123/a_d2d6603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2"/>
          <a:srcRect l="2056" r="2056"/>
          <a:stretch>
            <a:fillRect/>
          </a:stretch>
        </p:blipFill>
        <p:spPr bwMode="auto">
          <a:xfrm>
            <a:off x="457200" y="1143000"/>
            <a:ext cx="35052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4191000" cy="441960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Эпизод №6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молодой и бывалый солдаты, в страстном порыве бросающие фашистскую свастику и гадюку, символизирующую фашистскую гадину, в пучину Волжской воды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090" name="Picture 2" descr="http://cs1623.vkontakte.ru/u2283802/92108063/x_914805c8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6164" r="6164"/>
          <a:stretch>
            <a:fillRect/>
          </a:stretch>
        </p:blipFill>
        <p:spPr bwMode="auto">
          <a:xfrm>
            <a:off x="457200" y="457200"/>
            <a:ext cx="36576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447800"/>
            <a:ext cx="2057400" cy="4572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центре площади -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прямоугольный водный бассейн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размером 26,6х86м (2202кв.м)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со стороны Стены-Знамени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8066" name="Picture 2" descr="http://cs1623.vkontakte.ru/u2283802/92108063/x_97ed16c8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2218" r="2218"/>
          <a:stretch>
            <a:fillRect/>
          </a:stretch>
        </p:blipFill>
        <p:spPr bwMode="auto">
          <a:xfrm>
            <a:off x="457200" y="990600"/>
            <a:ext cx="60198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57200"/>
            <a:ext cx="2057400" cy="6096000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 по фронту площадь Героев обрамляет </a:t>
            </a:r>
          </a:p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Монументальная стена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длиной 160м и высотой 10м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Стена повествует о наступлении советских войск под Сталинградом, о радости победы, о пленении гитлеровцев, о митинге победителей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042" name="Picture 2" descr="http://cs1623.vkontakte.ru/u2283802/92108063/x_6e384cb7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2082" r="2082"/>
          <a:stretch>
            <a:fillRect/>
          </a:stretch>
        </p:blipFill>
        <p:spPr bwMode="auto">
          <a:xfrm>
            <a:off x="457200" y="914400"/>
            <a:ext cx="601980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0"/>
            <a:ext cx="2057400" cy="6477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Эпизоды встречи воинов двух армий, соединившихся на Мамаевом кургане: солдаты с распростёртыми объятиями встречают боевых друзей, шествие плененных немцев...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Картина кажется объемной, хотя расположена на совершенно гладкой стене</a:t>
            </a:r>
            <a:endParaRPr lang="ru-RU" dirty="0"/>
          </a:p>
        </p:txBody>
      </p:sp>
      <p:pic>
        <p:nvPicPr>
          <p:cNvPr id="86018" name="Picture 2" descr="http://cs1623.vkontakte.ru/u2283802/92108063/x_38798167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4560" r="4560"/>
          <a:stretch>
            <a:fillRect/>
          </a:stretch>
        </p:blipFill>
        <p:spPr bwMode="auto">
          <a:xfrm>
            <a:off x="304800" y="1295400"/>
            <a:ext cx="60198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57200"/>
            <a:ext cx="2057400" cy="5562600"/>
          </a:xfrm>
        </p:spPr>
        <p:txBody>
          <a:bodyPr>
            <a:noAutofit/>
          </a:bodyPr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подпорной стене-колумбарии закреплена мемориальная плита, под которой захоронена капсула с посланием к потомкам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"Вскрыть 9-V-2045 года в день 100-летия Победы над фашистской Германией"</a:t>
            </a:r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8" name="Picture 6" descr="http://cs1623.vkontakte.ru/u2283802/92108063/x_5c23148c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2218" r="2218"/>
          <a:stretch>
            <a:fillRect/>
          </a:stretch>
        </p:blipFill>
        <p:spPr bwMode="auto">
          <a:xfrm>
            <a:off x="457200" y="762000"/>
            <a:ext cx="60198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15000" y="762000"/>
            <a:ext cx="2971800" cy="5257800"/>
          </a:xfrm>
        </p:spPr>
        <p:txBody>
          <a:bodyPr/>
          <a:lstStyle/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sz="2000" b="1" dirty="0" smtClean="0"/>
              <a:t>Здоровья</a:t>
            </a:r>
            <a:r>
              <a:rPr lang="ru-RU" sz="2000" b="1" dirty="0" smtClean="0"/>
              <a:t>, сил, </a:t>
            </a:r>
            <a:r>
              <a:rPr lang="ru-RU" sz="2000" b="1" dirty="0" smtClean="0"/>
              <a:t>веры… </a:t>
            </a:r>
            <a:r>
              <a:rPr lang="ru-RU" sz="2000" b="1" dirty="0" smtClean="0"/>
              <a:t>тем, кто вернулся ... </a:t>
            </a:r>
            <a:endParaRPr lang="en-US" sz="2000" b="1" dirty="0" smtClean="0"/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Вечная память...  стоя... молча</a:t>
            </a:r>
            <a:r>
              <a:rPr lang="ru-RU" sz="2000" b="1" dirty="0" smtClean="0">
                <a:solidFill>
                  <a:srgbClr val="000000"/>
                </a:solidFill>
              </a:rPr>
              <a:t>..всегда</a:t>
            </a:r>
            <a:r>
              <a:rPr lang="ru-RU" sz="2000" b="1" dirty="0" smtClean="0">
                <a:solidFill>
                  <a:srgbClr val="000000"/>
                </a:solidFill>
              </a:rPr>
              <a:t>... всем, кого мы потеряли...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32774" name="Picture 6" descr="http://cs1759.vkontakte.ru/u2163629/57354286/x_468145c9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774" b="1774"/>
          <a:stretch>
            <a:fillRect/>
          </a:stretch>
        </p:blipFill>
        <p:spPr bwMode="auto">
          <a:xfrm>
            <a:off x="533400" y="381000"/>
            <a:ext cx="47244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05800" cy="685800"/>
          </a:xfrm>
        </p:spPr>
        <p:txBody>
          <a:bodyPr>
            <a:noAutofit/>
          </a:bodyPr>
          <a:lstStyle/>
          <a:p>
            <a:r>
              <a:rPr lang="ru-RU" sz="36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Первые бомбардировки.  Сталинградские  дети</a:t>
            </a:r>
            <a:endParaRPr lang="ru-RU" sz="3600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19800" y="1524000"/>
            <a:ext cx="2667000" cy="47244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июля 1942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Сталинградская битва началась со столкновения на реке Чир, притоке Дона, подразделений 62-й русской и 6-й немецкой армий.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июля                               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62-я армия отброшена к Дону.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июля                     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Командующий 62-й армией генерал Колпакчи смещен.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7—8 августа                   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Немецкие войска завершили окружение основных сил 62-й армии на западном берегу Дона.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498" name="Picture 2" descr="http://cs1777.vkontakte.ru/u17832332/57351302/x_bd515d5d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7089" r="7089"/>
          <a:stretch>
            <a:fillRect/>
          </a:stretch>
        </p:blipFill>
        <p:spPr bwMode="auto">
          <a:xfrm>
            <a:off x="228600" y="1447800"/>
            <a:ext cx="5587652" cy="51632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53200" y="381000"/>
            <a:ext cx="2286000" cy="1143000"/>
          </a:xfrm>
        </p:spPr>
        <p:txBody>
          <a:bodyPr>
            <a:noAutofit/>
          </a:bodyPr>
          <a:lstStyle/>
          <a:p>
            <a:r>
              <a:rPr lang="ru-RU" sz="3600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«Детский хоровод»</a:t>
            </a:r>
            <a:endParaRPr lang="ru-RU" sz="3600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stral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26720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Знамениты фонтан «Детский хоровод»,ставший широко известным по кадрам военной хроники.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войны фонтан восстановили, но затем в ходе послевоенного восстановления города убрали, как не представляющий художественной ценности.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4690" name="Picture 2" descr="http://cs1219.vkontakte.ru/u2163629/57352186/x_327e97cb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5640" r="15640"/>
          <a:stretch>
            <a:fillRect/>
          </a:stretch>
        </p:blipFill>
        <p:spPr bwMode="auto">
          <a:xfrm>
            <a:off x="457200" y="685800"/>
            <a:ext cx="5854874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448</TotalTime>
  <Words>1646</Words>
  <PresentationFormat>Экран (4:3)</PresentationFormat>
  <Paragraphs>158</Paragraphs>
  <Slides>75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Бумажная</vt:lpstr>
      <vt:lpstr>Сталинградская     битва</vt:lpstr>
      <vt:lpstr>Содержание</vt:lpstr>
      <vt:lpstr>Царицын… Сталинград… Волгоград…</vt:lpstr>
      <vt:lpstr>Обстановка к началу битвы </vt:lpstr>
      <vt:lpstr>Сталинградская битва</vt:lpstr>
      <vt:lpstr>Командующий Сталинградским фронтом генерал армии А. И. Еременко</vt:lpstr>
      <vt:lpstr>Ф.Паулюс (1890 — 1957)  </vt:lpstr>
      <vt:lpstr>Первые бомбардировки.  Сталинградские  дети</vt:lpstr>
      <vt:lpstr>«Детский хоровод»</vt:lpstr>
      <vt:lpstr>    Общий вид горящего Сталинграда с реки Волги </vt:lpstr>
      <vt:lpstr>Слайд 11</vt:lpstr>
      <vt:lpstr>Дом Павлова</vt:lpstr>
      <vt:lpstr>Слайд 13</vt:lpstr>
      <vt:lpstr>Слайд 14</vt:lpstr>
      <vt:lpstr>Слайд 15</vt:lpstr>
      <vt:lpstr>Слайд 16</vt:lpstr>
      <vt:lpstr>Слайд 17</vt:lpstr>
      <vt:lpstr>Колонна немецких военнопленных в центре города </vt:lpstr>
      <vt:lpstr>Слайд 19</vt:lpstr>
      <vt:lpstr>Сталинград Момент боя</vt:lpstr>
      <vt:lpstr>Слайд 21</vt:lpstr>
      <vt:lpstr>Слайд 22</vt:lpstr>
      <vt:lpstr>Слайд 23</vt:lpstr>
      <vt:lpstr>ВОЕННО-ПОЛИТИЧЕСКИЕ ИТОГИ И МЕЖДУНАРОДНОЕ ЗНАЧЕНИЕ ПОБЕДЫ ПОД СТАЛИНГРАДОМ  Таким остался Сталинград… </vt:lpstr>
      <vt:lpstr>Слайд 25</vt:lpstr>
      <vt:lpstr>Слайд 26</vt:lpstr>
      <vt:lpstr>«Мы возродим тебя, родной Сталинград…»</vt:lpstr>
      <vt:lpstr>Слайд 28</vt:lpstr>
      <vt:lpstr>Находки Сталинграда времен войны…</vt:lpstr>
      <vt:lpstr>Слайд 30</vt:lpstr>
      <vt:lpstr>Лента MG</vt:lpstr>
      <vt:lpstr>Летучка полтинник Wgr</vt:lpstr>
      <vt:lpstr>Память о них жива…</vt:lpstr>
      <vt:lpstr>Награды и медали</vt:lpstr>
      <vt:lpstr>Белогородцев Иван  Андреевич,  рядовой-снайпер 62 - й армии</vt:lpstr>
      <vt:lpstr>Слайд 36</vt:lpstr>
      <vt:lpstr>Слайд 37</vt:lpstr>
      <vt:lpstr>Слайд 38</vt:lpstr>
      <vt:lpstr>Ветераны 62-й в музее . г. Самара</vt:lpstr>
      <vt:lpstr>Героям Сталинградской битвы</vt:lpstr>
      <vt:lpstr>Слайд 41</vt:lpstr>
      <vt:lpstr>Слайд 42</vt:lpstr>
      <vt:lpstr>Слайд 43</vt:lpstr>
      <vt:lpstr>Слайд 44</vt:lpstr>
      <vt:lpstr>Слайд 45</vt:lpstr>
      <vt:lpstr>Слайд 46</vt:lpstr>
      <vt:lpstr>Памятник-ансамбль  «Героям Сталинградской битвы»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Cтены-руины</vt:lpstr>
      <vt:lpstr>Клятва Сталинградских защитников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....Нам в 43 выдали медали... ....А только в 45 паспорта....</dc:title>
  <cp:lastModifiedBy>SamLab.ws</cp:lastModifiedBy>
  <cp:revision>48</cp:revision>
  <dcterms:modified xsi:type="dcterms:W3CDTF">2009-04-29T19:40:25Z</dcterms:modified>
</cp:coreProperties>
</file>